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42" r:id="rId3"/>
    <p:sldId id="325" r:id="rId5"/>
    <p:sldId id="326" r:id="rId6"/>
    <p:sldId id="321" r:id="rId7"/>
    <p:sldId id="292" r:id="rId8"/>
    <p:sldId id="322" r:id="rId9"/>
    <p:sldId id="384" r:id="rId10"/>
    <p:sldId id="341" r:id="rId11"/>
    <p:sldId id="308" r:id="rId12"/>
    <p:sldId id="371" r:id="rId13"/>
    <p:sldId id="372" r:id="rId14"/>
    <p:sldId id="373" r:id="rId15"/>
    <p:sldId id="374" r:id="rId16"/>
    <p:sldId id="328" r:id="rId17"/>
    <p:sldId id="323" r:id="rId18"/>
    <p:sldId id="324" r:id="rId19"/>
    <p:sldId id="306" r:id="rId20"/>
    <p:sldId id="375" r:id="rId21"/>
    <p:sldId id="381" r:id="rId22"/>
    <p:sldId id="379" r:id="rId23"/>
    <p:sldId id="377" r:id="rId24"/>
    <p:sldId id="378" r:id="rId25"/>
    <p:sldId id="380" r:id="rId26"/>
    <p:sldId id="382" r:id="rId27"/>
    <p:sldId id="332" r:id="rId28"/>
    <p:sldId id="333" r:id="rId29"/>
    <p:sldId id="329" r:id="rId30"/>
    <p:sldId id="335" r:id="rId31"/>
    <p:sldId id="338" r:id="rId32"/>
    <p:sldId id="383" r:id="rId33"/>
  </p:sldIdLst>
  <p:sldSz cx="9144000" cy="5143500" type="screen16x9"/>
  <p:notesSz cx="6858000" cy="9144000"/>
  <p:embeddedFontLst>
    <p:embeddedFont>
      <p:font typeface="SimSun" panose="02010600030101010101" pitchFamily="2" charset="-122"/>
      <p:regular r:id="rId37"/>
    </p:embeddedFont>
    <p:embeddedFont>
      <p:font typeface="Microsoft YaHei" panose="020B0503020204020204" pitchFamily="34" charset="-122"/>
      <p:regular r:id="rId38"/>
    </p:embeddedFont>
    <p:embeddedFont>
      <p:font typeface="Calibri" panose="020F0502020204030204" pitchFamily="34" charset="0"/>
      <p:regular r:id="rId39"/>
      <p:bold r:id="rId40"/>
      <p:italic r:id="rId41"/>
      <p:boldItalic r:id="rId42"/>
    </p:embeddedFont>
  </p:embeddedFontLst>
  <p:custDataLst>
    <p:tags r:id="rId43"/>
  </p:custDataLst>
  <p:defaultTextStyle>
    <a:defPPr>
      <a:defRPr lang="zh-CN"/>
    </a:defPPr>
    <a:lvl1pPr algn="l" defTabSz="685800" rtl="0" eaLnBrk="0" fontAlgn="base" hangingPunct="0">
      <a:spcBef>
        <a:spcPct val="0"/>
      </a:spcBef>
      <a:spcAft>
        <a:spcPct val="0"/>
      </a:spcAft>
      <a:defRPr sz="1300" kern="1200">
        <a:solidFill>
          <a:schemeClr val="tx1"/>
        </a:solidFill>
        <a:latin typeface="方正正黑简体" pitchFamily="2" charset="-122"/>
        <a:ea typeface="方正正黑简体"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方正正黑简体" pitchFamily="2" charset="-122"/>
        <a:ea typeface="方正正黑简体"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方正正黑简体" pitchFamily="2" charset="-122"/>
        <a:ea typeface="方正正黑简体"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方正正黑简体" pitchFamily="2" charset="-122"/>
        <a:ea typeface="方正正黑简体"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方正正黑简体" pitchFamily="2" charset="-122"/>
        <a:ea typeface="方正正黑简体" pitchFamily="2" charset="-122"/>
        <a:cs typeface="+mn-cs"/>
      </a:defRPr>
    </a:lvl5pPr>
    <a:lvl6pPr marL="2286000" algn="l" defTabSz="914400" rtl="0" eaLnBrk="1" latinLnBrk="0" hangingPunct="1">
      <a:defRPr sz="1300" kern="1200">
        <a:solidFill>
          <a:schemeClr val="tx1"/>
        </a:solidFill>
        <a:latin typeface="方正正黑简体" pitchFamily="2" charset="-122"/>
        <a:ea typeface="方正正黑简体" pitchFamily="2" charset="-122"/>
        <a:cs typeface="+mn-cs"/>
      </a:defRPr>
    </a:lvl6pPr>
    <a:lvl7pPr marL="2743200" algn="l" defTabSz="914400" rtl="0" eaLnBrk="1" latinLnBrk="0" hangingPunct="1">
      <a:defRPr sz="1300" kern="1200">
        <a:solidFill>
          <a:schemeClr val="tx1"/>
        </a:solidFill>
        <a:latin typeface="方正正黑简体" pitchFamily="2" charset="-122"/>
        <a:ea typeface="方正正黑简体" pitchFamily="2" charset="-122"/>
        <a:cs typeface="+mn-cs"/>
      </a:defRPr>
    </a:lvl7pPr>
    <a:lvl8pPr marL="3200400" algn="l" defTabSz="914400" rtl="0" eaLnBrk="1" latinLnBrk="0" hangingPunct="1">
      <a:defRPr sz="1300" kern="1200">
        <a:solidFill>
          <a:schemeClr val="tx1"/>
        </a:solidFill>
        <a:latin typeface="方正正黑简体" pitchFamily="2" charset="-122"/>
        <a:ea typeface="方正正黑简体" pitchFamily="2" charset="-122"/>
        <a:cs typeface="+mn-cs"/>
      </a:defRPr>
    </a:lvl8pPr>
    <a:lvl9pPr marL="3657600" algn="l" defTabSz="914400" rtl="0" eaLnBrk="1" latinLnBrk="0" hangingPunct="1">
      <a:defRPr sz="1300" kern="1200">
        <a:solidFill>
          <a:schemeClr val="tx1"/>
        </a:solidFill>
        <a:latin typeface="方正正黑简体" pitchFamily="2" charset="-122"/>
        <a:ea typeface="方正正黑简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53" d="100"/>
          <a:sy n="153" d="100"/>
        </p:scale>
        <p:origin x="-414" y="-84"/>
      </p:cViewPr>
      <p:guideLst>
        <p:guide orient="horz" pos="1617"/>
        <p:guide pos="2868"/>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1.xml"/><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notesMaster" Target="notesMasters/notesMaster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ED2B3528-981D-4363-A587-D683C98CDFB3}"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ea typeface="SimSun" panose="02010600030101010101" pitchFamily="2" charset="-122"/>
              </a:defRPr>
            </a:lvl1pPr>
          </a:lstStyle>
          <a:p>
            <a:fld id="{8D436607-AAFE-4D20-8825-19A84ACD65B4}"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67B6836A-435F-4ED1-8E02-8752A145F1AF}"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B001680D-2ECC-4B69-AEEF-D38EE492D52A}"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B001680D-2ECC-4B69-AEEF-D38EE492D52A}"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B001680D-2ECC-4B69-AEEF-D38EE492D52A}"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B001680D-2ECC-4B69-AEEF-D38EE492D52A}"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9386878F-5878-4161-B206-7B78024F96DA}"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01A68723-F270-4361-B3D1-4D3B0CA8A8BE}"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58E39765-C236-421C-B0C4-71E19789A214}"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1AB00DAE-86AD-4D87-A3DE-564EB62E27B5}"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1AB00DAE-86AD-4D87-A3DE-564EB62E27B5}"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1AB00DAE-86AD-4D87-A3DE-564EB62E27B5}"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29A17FA0-49C6-4871-9994-725F6A6C2BDA}"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1AB00DAE-86AD-4D87-A3DE-564EB62E27B5}"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1AB00DAE-86AD-4D87-A3DE-564EB62E27B5}"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1AB00DAE-86AD-4D87-A3DE-564EB62E27B5}"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1AB00DAE-86AD-4D87-A3DE-564EB62E27B5}"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1AB00DAE-86AD-4D87-A3DE-564EB62E27B5}"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C4481DDA-AE0E-4A25-8EA7-C7F8FDE091D5}"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3169D83D-FFFA-42FA-8F08-3AD58819F37B}"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0D1E0FA7-8F08-48A8-80E5-E77353FC24C4}"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7484C8AB-A3F2-42FA-A545-9AE0154DF043}"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72605E8A-3431-499C-A587-B24BCCB3E13F}"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E67F5214-A304-426F-B356-FB95E19280E7}"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72605E8A-3431-499C-A587-B24BCCB3E13F}"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2761C7F9-7277-4737-8DFD-3F6F99CEA260}"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id-ID" altLang="zh-CN"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2F080903-15C4-4F40-900B-AE36E2F08991}" type="slidenum">
              <a:rPr lang="en-US" altLang="zh-CN"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17E7AC76-E0A9-4C39-BA02-21E21730EA5A}"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E67F5214-A304-426F-B356-FB95E19280E7}"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25D174FE-C890-4E97-B499-B1B7984FC115}"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B001680D-2ECC-4B69-AEEF-D38EE492D52A}" type="slidenum">
              <a:rPr lang="zh-CN" altLang="en-US" sz="1200">
                <a:latin typeface="Calibri" panose="020F0502020204030204" pitchFamily="34" charset="0"/>
                <a:ea typeface="SimSun" panose="02010600030101010101" pitchFamily="2" charset="-122"/>
              </a:rPr>
            </a:fld>
            <a:endParaRPr lang="zh-CN" altLang="en-US" sz="1200">
              <a:latin typeface="Calibri" panose="020F0502020204030204" pitchFamily="34" charset="0"/>
              <a:ea typeface="SimSun"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558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Microsoft YaHei" panose="020B0503020204020204" pitchFamily="34" charset="-122"/>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lvl1pPr>
              <a:defRPr>
                <a:ea typeface="Microsoft YaHei" panose="020B0503020204020204" pitchFamily="34" charset="-122"/>
              </a:defRPr>
            </a:lvl1pPr>
            <a:lvl2pPr>
              <a:defRPr>
                <a:ea typeface="Microsoft YaHei" panose="020B0503020204020204" pitchFamily="34" charset="-122"/>
              </a:defRPr>
            </a:lvl2pPr>
            <a:lvl3pPr>
              <a:defRPr>
                <a:ea typeface="Microsoft YaHei" panose="020B0503020204020204" pitchFamily="34" charset="-122"/>
              </a:defRPr>
            </a:lvl3pPr>
            <a:lvl4pPr>
              <a:defRPr>
                <a:ea typeface="Microsoft YaHei" panose="020B0503020204020204" pitchFamily="34" charset="-122"/>
              </a:defRPr>
            </a:lvl4pPr>
            <a:lvl5pPr>
              <a:defRPr>
                <a:ea typeface="Microsoft YaHei"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lvl1pPr>
              <a:defRPr>
                <a:ea typeface="Microsoft YaHei" panose="020B0503020204020204" pitchFamily="34" charset="-122"/>
              </a:defRPr>
            </a:lvl1pPr>
            <a:lvl2pPr>
              <a:defRPr>
                <a:ea typeface="Microsoft YaHei" panose="020B0503020204020204" pitchFamily="34" charset="-122"/>
              </a:defRPr>
            </a:lvl2pPr>
            <a:lvl3pPr>
              <a:defRPr>
                <a:ea typeface="Microsoft YaHei" panose="020B0503020204020204" pitchFamily="34" charset="-122"/>
              </a:defRPr>
            </a:lvl3pPr>
            <a:lvl4pPr>
              <a:defRPr>
                <a:ea typeface="Microsoft YaHei" panose="020B0503020204020204" pitchFamily="34" charset="-122"/>
              </a:defRPr>
            </a:lvl4pPr>
            <a:lvl5pPr>
              <a:defRPr>
                <a:ea typeface="Microsoft YaHei"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Microsoft YaHei" panose="020B0503020204020204" pitchFamily="34" charset="-122"/>
              </a:defRPr>
            </a:lvl1pPr>
          </a:lstStyle>
          <a:p>
            <a:pPr>
              <a:defRPr/>
            </a:pPr>
            <a:fld id="{41315E1B-B345-4B8B-882E-264E3BBD6C58}" type="datetimeFigureOut">
              <a:rPr lang="zh-CN" altLang="en-US"/>
            </a:fld>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Microsoft YaHei" panose="020B0503020204020204" pitchFamily="34" charset="-122"/>
              </a:defRPr>
            </a:lvl1pPr>
          </a:lstStyle>
          <a:p>
            <a:pPr>
              <a:defRPr/>
            </a:pP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Microsoft YaHei" panose="020B0503020204020204" pitchFamily="34" charset="-122"/>
              </a:defRPr>
            </a:lvl1pPr>
          </a:lstStyle>
          <a:p>
            <a:fld id="{4932FA15-0E4B-4DA3-81EA-A0412778641E}"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lvl1pPr>
              <a:defRPr>
                <a:ea typeface="Microsoft YaHei" panose="020B0503020204020204" pitchFamily="34" charset="-122"/>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ea typeface="Microsoft YaHei"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4" name="Content Placeholder 3"/>
          <p:cNvSpPr>
            <a:spLocks noGrp="1"/>
          </p:cNvSpPr>
          <p:nvPr>
            <p:ph sz="half" idx="2"/>
          </p:nvPr>
        </p:nvSpPr>
        <p:spPr>
          <a:xfrm>
            <a:off x="629842" y="1878806"/>
            <a:ext cx="3868340" cy="2763441"/>
          </a:xfrm>
          <a:prstGeom prst="rect">
            <a:avLst/>
          </a:prstGeom>
        </p:spPr>
        <p:txBody>
          <a:bodyPr/>
          <a:lstStyle>
            <a:lvl1pPr>
              <a:defRPr>
                <a:ea typeface="Microsoft YaHei" panose="020B0503020204020204" pitchFamily="34" charset="-122"/>
              </a:defRPr>
            </a:lvl1pPr>
            <a:lvl2pPr>
              <a:defRPr>
                <a:ea typeface="Microsoft YaHei" panose="020B0503020204020204" pitchFamily="34" charset="-122"/>
              </a:defRPr>
            </a:lvl2pPr>
            <a:lvl3pPr>
              <a:defRPr>
                <a:ea typeface="Microsoft YaHei" panose="020B0503020204020204" pitchFamily="34" charset="-122"/>
              </a:defRPr>
            </a:lvl3pPr>
            <a:lvl4pPr>
              <a:defRPr>
                <a:ea typeface="Microsoft YaHei" panose="020B0503020204020204" pitchFamily="34" charset="-122"/>
              </a:defRPr>
            </a:lvl4pPr>
            <a:lvl5pPr>
              <a:defRPr>
                <a:ea typeface="Microsoft YaHei"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ea typeface="Microsoft YaHei"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6" name="Content Placeholder 5"/>
          <p:cNvSpPr>
            <a:spLocks noGrp="1"/>
          </p:cNvSpPr>
          <p:nvPr>
            <p:ph sz="quarter" idx="4"/>
          </p:nvPr>
        </p:nvSpPr>
        <p:spPr>
          <a:xfrm>
            <a:off x="4629150" y="1878806"/>
            <a:ext cx="3887391" cy="2763441"/>
          </a:xfrm>
          <a:prstGeom prst="rect">
            <a:avLst/>
          </a:prstGeom>
        </p:spPr>
        <p:txBody>
          <a:bodyPr/>
          <a:lstStyle>
            <a:lvl1pPr>
              <a:defRPr>
                <a:ea typeface="Microsoft YaHei" panose="020B0503020204020204" pitchFamily="34" charset="-122"/>
              </a:defRPr>
            </a:lvl1pPr>
            <a:lvl2pPr>
              <a:defRPr>
                <a:ea typeface="Microsoft YaHei" panose="020B0503020204020204" pitchFamily="34" charset="-122"/>
              </a:defRPr>
            </a:lvl2pPr>
            <a:lvl3pPr>
              <a:defRPr>
                <a:ea typeface="Microsoft YaHei" panose="020B0503020204020204" pitchFamily="34" charset="-122"/>
              </a:defRPr>
            </a:lvl3pPr>
            <a:lvl4pPr>
              <a:defRPr>
                <a:ea typeface="Microsoft YaHei" panose="020B0503020204020204" pitchFamily="34" charset="-122"/>
              </a:defRPr>
            </a:lvl4pPr>
            <a:lvl5pPr>
              <a:defRPr>
                <a:ea typeface="Microsoft YaHei"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7" name="Date Placeholder 6"/>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Microsoft YaHei" panose="020B0503020204020204" pitchFamily="34" charset="-122"/>
              </a:defRPr>
            </a:lvl1pPr>
          </a:lstStyle>
          <a:p>
            <a:pPr>
              <a:defRPr/>
            </a:pPr>
            <a:fld id="{97A7F46E-DF77-43B7-B9D6-BB3739091B45}" type="datetimeFigureOut">
              <a:rPr lang="zh-CN" altLang="en-US"/>
            </a:fld>
            <a:endParaRPr lang="zh-CN" altLang="en-US" dirty="0"/>
          </a:p>
        </p:txBody>
      </p:sp>
      <p:sp>
        <p:nvSpPr>
          <p:cNvPr id="8" name="Footer Placeholder 7"/>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Microsoft YaHei" panose="020B0503020204020204" pitchFamily="34" charset="-122"/>
              </a:defRPr>
            </a:lvl1pPr>
          </a:lstStyle>
          <a:p>
            <a:pPr>
              <a:defRPr/>
            </a:pPr>
            <a:endParaRPr lang="zh-CN" altLang="en-US"/>
          </a:p>
        </p:txBody>
      </p:sp>
      <p:sp>
        <p:nvSpPr>
          <p:cNvPr id="9" name="Slide Number Placeholder 8"/>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Microsoft YaHei" panose="020B0503020204020204" pitchFamily="34" charset="-122"/>
              </a:defRPr>
            </a:lvl1pPr>
          </a:lstStyle>
          <a:p>
            <a:fld id="{AAA53F22-8BFA-4145-AB55-47DB99FFFD99}"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Microsoft YaHei" panose="020B0503020204020204" pitchFamily="34" charset="-122"/>
              </a:defRPr>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Microsoft YaHei" panose="020B0503020204020204" pitchFamily="34" charset="-122"/>
              </a:defRPr>
            </a:lvl1pPr>
          </a:lstStyle>
          <a:p>
            <a:pPr>
              <a:defRPr/>
            </a:pPr>
            <a:fld id="{B75F34B3-CF30-49FF-8230-2D2307F14466}" type="datetimeFigureOut">
              <a:rPr lang="zh-CN" altLang="en-US"/>
            </a:fld>
            <a:endParaRPr lang="zh-CN" altLang="en-US" dirty="0"/>
          </a:p>
        </p:txBody>
      </p:sp>
      <p:sp>
        <p:nvSpPr>
          <p:cNvPr id="4" name="Footer Placeholder 3"/>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Microsoft YaHei" panose="020B0503020204020204" pitchFamily="34" charset="-122"/>
              </a:defRPr>
            </a:lvl1pPr>
          </a:lstStyle>
          <a:p>
            <a:pPr>
              <a:defRPr/>
            </a:pPr>
            <a:endParaRPr lang="zh-CN" altLang="en-US"/>
          </a:p>
        </p:txBody>
      </p:sp>
      <p:sp>
        <p:nvSpPr>
          <p:cNvPr id="5" name="Slide Number Placeholder 4"/>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Microsoft YaHei" panose="020B0503020204020204" pitchFamily="34" charset="-122"/>
              </a:defRPr>
            </a:lvl1pPr>
          </a:lstStyle>
          <a:p>
            <a:fld id="{DECEF3C3-C0CF-4DF7-88A6-4CD39231D551}"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Microsoft YaHei" panose="020B0503020204020204" pitchFamily="34" charset="-122"/>
              </a:defRPr>
            </a:lvl1pPr>
          </a:lstStyle>
          <a:p>
            <a:pPr>
              <a:defRPr/>
            </a:pPr>
            <a:fld id="{B188571A-3F6C-48B0-80F3-73AF143655C3}" type="datetimeFigureOut">
              <a:rPr lang="zh-CN" altLang="en-US"/>
            </a:fld>
            <a:endParaRPr lang="zh-CN" altLang="en-US" dirty="0"/>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Microsoft YaHei" panose="020B0503020204020204" pitchFamily="34" charset="-122"/>
              </a:defRPr>
            </a:lvl1pPr>
          </a:lstStyle>
          <a:p>
            <a:pPr>
              <a:defRPr/>
            </a:pPr>
            <a:endParaRPr lang="zh-CN" alt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Microsoft YaHei" panose="020B0503020204020204" pitchFamily="34" charset="-122"/>
              </a:defRPr>
            </a:lvl1pPr>
          </a:lstStyle>
          <a:p>
            <a:fld id="{41CE9C92-15CF-4316-8562-DA1A8E38D543}"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ea typeface="Microsoft YaHei" panose="020B0503020204020204" pitchFamily="34"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ea typeface="Microsoft YaHei" panose="020B0503020204020204" pitchFamily="34" charset="-122"/>
              </a:defRPr>
            </a:lvl1pPr>
            <a:lvl2pPr>
              <a:defRPr sz="2100">
                <a:ea typeface="Microsoft YaHei" panose="020B0503020204020204" pitchFamily="34" charset="-122"/>
              </a:defRPr>
            </a:lvl2pPr>
            <a:lvl3pPr>
              <a:defRPr sz="1800">
                <a:ea typeface="Microsoft YaHei" panose="020B0503020204020204" pitchFamily="34" charset="-122"/>
              </a:defRPr>
            </a:lvl3pPr>
            <a:lvl4pPr>
              <a:defRPr sz="1500">
                <a:ea typeface="Microsoft YaHei" panose="020B0503020204020204" pitchFamily="34" charset="-122"/>
              </a:defRPr>
            </a:lvl4pPr>
            <a:lvl5pPr>
              <a:defRPr sz="1500">
                <a:ea typeface="Microsoft YaHei" panose="020B0503020204020204" pitchFamily="34" charset="-122"/>
              </a:defRPr>
            </a:lvl5pPr>
            <a:lvl6pPr>
              <a:defRPr sz="1500"/>
            </a:lvl6pPr>
            <a:lvl7pPr>
              <a:defRPr sz="1500"/>
            </a:lvl7pPr>
            <a:lvl8pPr>
              <a:defRPr sz="1500"/>
            </a:lvl8pPr>
            <a:lvl9pPr>
              <a:defRPr sz="15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ea typeface="Microsoft YaHei"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Microsoft YaHei" panose="020B0503020204020204" pitchFamily="34" charset="-122"/>
              </a:defRPr>
            </a:lvl1pPr>
          </a:lstStyle>
          <a:p>
            <a:pPr>
              <a:defRPr/>
            </a:pPr>
            <a:fld id="{C1A223E1-63B1-4E0D-92EA-CA9F05877906}" type="datetimeFigureOut">
              <a:rPr lang="zh-CN" altLang="en-US"/>
            </a:fld>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Microsoft YaHei" panose="020B0503020204020204" pitchFamily="34" charset="-122"/>
              </a:defRPr>
            </a:lvl1pPr>
          </a:lstStyle>
          <a:p>
            <a:pPr>
              <a:defRPr/>
            </a:pP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Microsoft YaHei" panose="020B0503020204020204" pitchFamily="34" charset="-122"/>
              </a:defRPr>
            </a:lvl1pPr>
          </a:lstStyle>
          <a:p>
            <a:fld id="{D48D263A-ED8E-4C7D-B5B5-2C4AAE332A01}"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ea typeface="Microsoft YaHei" panose="020B0503020204020204" pitchFamily="34" charset="-122"/>
              </a:defRPr>
            </a:lvl1pPr>
          </a:lstStyle>
          <a:p>
            <a:r>
              <a:rPr lang="zh-CN" altLang="en-US" dirty="0"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ea typeface="Microsoft YaHei" panose="020B0503020204020204" pitchFamily="34" charset="-122"/>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dirty="0" smtClean="0"/>
              <a:t>单击图标添加图片</a:t>
            </a:r>
            <a:endParaRPr lang="en-US" noProof="0"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ea typeface="Microsoft YaHei"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Microsoft YaHei" panose="020B0503020204020204" pitchFamily="34" charset="-122"/>
              </a:defRPr>
            </a:lvl1pPr>
          </a:lstStyle>
          <a:p>
            <a:pPr>
              <a:defRPr/>
            </a:pPr>
            <a:fld id="{D76B5FFC-A4A9-4F0C-B04C-FD978C26AE25}" type="datetimeFigureOut">
              <a:rPr lang="zh-CN" altLang="en-US"/>
            </a:fld>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Microsoft YaHei" panose="020B0503020204020204" pitchFamily="34" charset="-122"/>
              </a:defRPr>
            </a:lvl1pPr>
          </a:lstStyle>
          <a:p>
            <a:pPr>
              <a:defRPr/>
            </a:pP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Microsoft YaHei" panose="020B0503020204020204" pitchFamily="34" charset="-122"/>
              </a:defRPr>
            </a:lvl1pPr>
          </a:lstStyle>
          <a:p>
            <a:fld id="{B3A72456-D0DF-49FA-9C4C-FBEC85E60E81}"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Microsoft YaHei" panose="020B0503020204020204" pitchFamily="34" charset="-122"/>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lvl1pPr>
              <a:defRPr>
                <a:ea typeface="Microsoft YaHei" panose="020B0503020204020204" pitchFamily="34" charset="-122"/>
              </a:defRPr>
            </a:lvl1pPr>
            <a:lvl2pPr>
              <a:defRPr>
                <a:ea typeface="Microsoft YaHei" panose="020B0503020204020204" pitchFamily="34" charset="-122"/>
              </a:defRPr>
            </a:lvl2pPr>
            <a:lvl3pPr>
              <a:defRPr>
                <a:ea typeface="Microsoft YaHei" panose="020B0503020204020204" pitchFamily="34" charset="-122"/>
              </a:defRPr>
            </a:lvl3pPr>
            <a:lvl4pPr>
              <a:defRPr>
                <a:ea typeface="Microsoft YaHei" panose="020B0503020204020204" pitchFamily="34" charset="-122"/>
              </a:defRPr>
            </a:lvl4pPr>
            <a:lvl5pPr>
              <a:defRPr>
                <a:ea typeface="Microsoft YaHei"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Microsoft YaHei" panose="020B0503020204020204" pitchFamily="34" charset="-122"/>
              </a:defRPr>
            </a:lvl1pPr>
          </a:lstStyle>
          <a:p>
            <a:pPr>
              <a:defRPr/>
            </a:pPr>
            <a:fld id="{ECDE7D54-1A34-4789-BBE5-D56E065BD225}" type="datetimeFigureOut">
              <a:rPr lang="zh-CN" altLang="en-US"/>
            </a:fld>
            <a:endParaRPr lang="zh-CN" alt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Microsoft YaHei" panose="020B0503020204020204" pitchFamily="34" charset="-122"/>
              </a:defRPr>
            </a:lvl1pPr>
          </a:lstStyle>
          <a:p>
            <a:pPr>
              <a:defRPr/>
            </a:pPr>
            <a:endParaRPr lang="zh-CN" alt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Microsoft YaHei" panose="020B0503020204020204" pitchFamily="34" charset="-122"/>
              </a:defRPr>
            </a:lvl1pPr>
          </a:lstStyle>
          <a:p>
            <a:fld id="{AD30895E-7897-4B72-A4D5-4A086836685F}"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lvl1pPr>
              <a:defRPr>
                <a:ea typeface="Microsoft YaHei" panose="020B0503020204020204" pitchFamily="34" charset="-122"/>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lvl1pPr>
              <a:defRPr>
                <a:ea typeface="Microsoft YaHei" panose="020B0503020204020204" pitchFamily="34" charset="-122"/>
              </a:defRPr>
            </a:lvl1pPr>
            <a:lvl2pPr>
              <a:defRPr>
                <a:ea typeface="Microsoft YaHei" panose="020B0503020204020204" pitchFamily="34" charset="-122"/>
              </a:defRPr>
            </a:lvl2pPr>
            <a:lvl3pPr>
              <a:defRPr>
                <a:ea typeface="Microsoft YaHei" panose="020B0503020204020204" pitchFamily="34" charset="-122"/>
              </a:defRPr>
            </a:lvl3pPr>
            <a:lvl4pPr>
              <a:defRPr>
                <a:ea typeface="Microsoft YaHei" panose="020B0503020204020204" pitchFamily="34" charset="-122"/>
              </a:defRPr>
            </a:lvl4pPr>
            <a:lvl5pPr>
              <a:defRPr>
                <a:ea typeface="Microsoft YaHei"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Microsoft YaHei" panose="020B0503020204020204" pitchFamily="34" charset="-122"/>
              </a:defRPr>
            </a:lvl1pPr>
          </a:lstStyle>
          <a:p>
            <a:pPr>
              <a:defRPr/>
            </a:pPr>
            <a:fld id="{2CF99E48-8F3D-4358-B110-7EA48AB7155A}" type="datetimeFigureOut">
              <a:rPr lang="zh-CN" altLang="en-US"/>
            </a:fld>
            <a:endParaRPr lang="zh-CN" alt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Microsoft YaHei" panose="020B0503020204020204" pitchFamily="34" charset="-122"/>
              </a:defRPr>
            </a:lvl1pPr>
          </a:lstStyle>
          <a:p>
            <a:pPr>
              <a:defRPr/>
            </a:pPr>
            <a:endParaRPr lang="zh-CN" alt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Microsoft YaHei" panose="020B0503020204020204" pitchFamily="34" charset="-122"/>
              </a:defRPr>
            </a:lvl1pPr>
          </a:lstStyle>
          <a:p>
            <a:fld id="{2B610F1B-4F20-4C96-92AC-6394C9480677}"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par>
    </p:tnLst>
  </p:timing>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方正正黑简体" pitchFamily="2" charset="-122"/>
          <a:ea typeface="方正正黑简体" pitchFamily="2" charset="-122"/>
        </a:defRPr>
      </a:lvl2pPr>
      <a:lvl3pPr algn="l" defTabSz="685800" rtl="0" fontAlgn="base">
        <a:lnSpc>
          <a:spcPct val="90000"/>
        </a:lnSpc>
        <a:spcBef>
          <a:spcPct val="0"/>
        </a:spcBef>
        <a:spcAft>
          <a:spcPct val="0"/>
        </a:spcAft>
        <a:defRPr sz="3300">
          <a:solidFill>
            <a:schemeClr val="tx1"/>
          </a:solidFill>
          <a:latin typeface="方正正黑简体" pitchFamily="2" charset="-122"/>
          <a:ea typeface="方正正黑简体" pitchFamily="2" charset="-122"/>
        </a:defRPr>
      </a:lvl3pPr>
      <a:lvl4pPr algn="l" defTabSz="685800" rtl="0" fontAlgn="base">
        <a:lnSpc>
          <a:spcPct val="90000"/>
        </a:lnSpc>
        <a:spcBef>
          <a:spcPct val="0"/>
        </a:spcBef>
        <a:spcAft>
          <a:spcPct val="0"/>
        </a:spcAft>
        <a:defRPr sz="3300">
          <a:solidFill>
            <a:schemeClr val="tx1"/>
          </a:solidFill>
          <a:latin typeface="方正正黑简体" pitchFamily="2" charset="-122"/>
          <a:ea typeface="方正正黑简体" pitchFamily="2" charset="-122"/>
        </a:defRPr>
      </a:lvl4pPr>
      <a:lvl5pPr algn="l" defTabSz="685800" rtl="0" fontAlgn="base">
        <a:lnSpc>
          <a:spcPct val="90000"/>
        </a:lnSpc>
        <a:spcBef>
          <a:spcPct val="0"/>
        </a:spcBef>
        <a:spcAft>
          <a:spcPct val="0"/>
        </a:spcAft>
        <a:defRPr sz="3300">
          <a:solidFill>
            <a:schemeClr val="tx1"/>
          </a:solidFill>
          <a:latin typeface="方正正黑简体" pitchFamily="2" charset="-122"/>
          <a:ea typeface="方正正黑简体" pitchFamily="2" charset="-122"/>
        </a:defRPr>
      </a:lvl5pPr>
      <a:lvl6pPr marL="457200" algn="l" defTabSz="685800" rtl="0" fontAlgn="base">
        <a:lnSpc>
          <a:spcPct val="90000"/>
        </a:lnSpc>
        <a:spcBef>
          <a:spcPct val="0"/>
        </a:spcBef>
        <a:spcAft>
          <a:spcPct val="0"/>
        </a:spcAft>
        <a:defRPr sz="3300">
          <a:solidFill>
            <a:schemeClr val="tx1"/>
          </a:solidFill>
          <a:latin typeface="方正正黑简体" pitchFamily="2" charset="-122"/>
          <a:ea typeface="方正正黑简体" pitchFamily="2" charset="-122"/>
        </a:defRPr>
      </a:lvl6pPr>
      <a:lvl7pPr marL="914400" algn="l" defTabSz="685800" rtl="0" fontAlgn="base">
        <a:lnSpc>
          <a:spcPct val="90000"/>
        </a:lnSpc>
        <a:spcBef>
          <a:spcPct val="0"/>
        </a:spcBef>
        <a:spcAft>
          <a:spcPct val="0"/>
        </a:spcAft>
        <a:defRPr sz="3300">
          <a:solidFill>
            <a:schemeClr val="tx1"/>
          </a:solidFill>
          <a:latin typeface="方正正黑简体" pitchFamily="2" charset="-122"/>
          <a:ea typeface="方正正黑简体" pitchFamily="2" charset="-122"/>
        </a:defRPr>
      </a:lvl7pPr>
      <a:lvl8pPr marL="1371600" algn="l" defTabSz="685800" rtl="0" fontAlgn="base">
        <a:lnSpc>
          <a:spcPct val="90000"/>
        </a:lnSpc>
        <a:spcBef>
          <a:spcPct val="0"/>
        </a:spcBef>
        <a:spcAft>
          <a:spcPct val="0"/>
        </a:spcAft>
        <a:defRPr sz="3300">
          <a:solidFill>
            <a:schemeClr val="tx1"/>
          </a:solidFill>
          <a:latin typeface="方正正黑简体" pitchFamily="2" charset="-122"/>
          <a:ea typeface="方正正黑简体" pitchFamily="2" charset="-122"/>
        </a:defRPr>
      </a:lvl8pPr>
      <a:lvl9pPr marL="1828800" algn="l" defTabSz="685800" rtl="0" fontAlgn="base">
        <a:lnSpc>
          <a:spcPct val="90000"/>
        </a:lnSpc>
        <a:spcBef>
          <a:spcPct val="0"/>
        </a:spcBef>
        <a:spcAft>
          <a:spcPct val="0"/>
        </a:spcAft>
        <a:defRPr sz="3300">
          <a:solidFill>
            <a:schemeClr val="tx1"/>
          </a:solidFill>
          <a:latin typeface="方正正黑简体" pitchFamily="2" charset="-122"/>
          <a:ea typeface="方正正黑简体"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emf"/></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emf"/></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4.emf"/></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4.emf"/></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4.emf"/></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4.emf"/></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4.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4.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J-Hype-Meant To Be">
            <a:hlinkClick r:id="" action="ppaction://media"/>
          </p:cNvPr>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97200" y="-9271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文本框 213"/>
          <p:cNvSpPr txBox="1">
            <a:spLocks noChangeArrowheads="1"/>
          </p:cNvSpPr>
          <p:nvPr/>
        </p:nvSpPr>
        <p:spPr bwMode="auto">
          <a:xfrm>
            <a:off x="1757363" y="1968500"/>
            <a:ext cx="55292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sz="4400" b="1">
                <a:solidFill>
                  <a:schemeClr val="bg1"/>
                </a:solidFill>
                <a:latin typeface="方正正纤黑简体" pitchFamily="2" charset="-122"/>
                <a:ea typeface="方正正纤黑简体" pitchFamily="2" charset="-122"/>
              </a:rPr>
              <a:t>自动化测试</a:t>
            </a:r>
            <a:r>
              <a:rPr lang="zh-CN" sz="4400" b="1">
                <a:solidFill>
                  <a:schemeClr val="bg1"/>
                </a:solidFill>
                <a:latin typeface="方正正纤黑简体" pitchFamily="2" charset="-122"/>
                <a:ea typeface="方正正纤黑简体" pitchFamily="2" charset="-122"/>
              </a:rPr>
              <a:t>工具</a:t>
            </a:r>
            <a:r>
              <a:rPr sz="4400" b="1">
                <a:solidFill>
                  <a:schemeClr val="bg1"/>
                </a:solidFill>
                <a:latin typeface="方正正纤黑简体" pitchFamily="2" charset="-122"/>
                <a:ea typeface="方正正纤黑简体" pitchFamily="2" charset="-122"/>
              </a:rPr>
              <a:t>复现</a:t>
            </a:r>
            <a:endParaRPr sz="4400" b="1">
              <a:solidFill>
                <a:schemeClr val="bg1"/>
              </a:solidFill>
              <a:latin typeface="方正正纤黑简体" pitchFamily="2" charset="-122"/>
              <a:ea typeface="方正正纤黑简体" pitchFamily="2" charset="-122"/>
            </a:endParaRPr>
          </a:p>
        </p:txBody>
      </p:sp>
      <p:sp>
        <p:nvSpPr>
          <p:cNvPr id="215" name="文本框 214"/>
          <p:cNvSpPr txBox="1"/>
          <p:nvPr/>
        </p:nvSpPr>
        <p:spPr>
          <a:xfrm>
            <a:off x="2365375" y="2892425"/>
            <a:ext cx="4413250" cy="645160"/>
          </a:xfrm>
          <a:prstGeom prst="rect">
            <a:avLst/>
          </a:prstGeom>
          <a:noFill/>
        </p:spPr>
        <p:txBody>
          <a:bodyPr wrap="square">
            <a:spAutoFit/>
          </a:bodyPr>
          <a:lstStyle/>
          <a:p>
            <a:pPr algn="ctr" eaLnBrk="1" fontAlgn="auto" hangingPunct="1">
              <a:spcBef>
                <a:spcPts val="0"/>
              </a:spcBef>
              <a:spcAft>
                <a:spcPts val="0"/>
              </a:spcAft>
              <a:defRPr/>
            </a:pPr>
            <a:r>
              <a:rPr lang="zh-CN" altLang="en-US" sz="1800" dirty="0">
                <a:solidFill>
                  <a:schemeClr val="bg1"/>
                </a:solidFill>
                <a:latin typeface="+mn-ea"/>
                <a:ea typeface="+mn-ea"/>
              </a:rPr>
              <a:t>vissem 面向視覺語義學習</a:t>
            </a:r>
            <a:r>
              <a:rPr lang="zh-CN" altLang="en-US" sz="1800" dirty="0">
                <a:solidFill>
                  <a:schemeClr val="bg1"/>
                </a:solidFill>
                <a:latin typeface="+mn-ea"/>
                <a:ea typeface="+mn-ea"/>
              </a:rPr>
              <a:t>的图像理解与自然语言处理（移动</a:t>
            </a:r>
            <a:r>
              <a:rPr lang="zh-CN" altLang="en-US" sz="1800" dirty="0">
                <a:solidFill>
                  <a:schemeClr val="bg1"/>
                </a:solidFill>
                <a:latin typeface="+mn-ea"/>
                <a:ea typeface="+mn-ea"/>
              </a:rPr>
              <a:t>方向）</a:t>
            </a:r>
            <a:endParaRPr lang="zh-CN" altLang="en-US" sz="1800" dirty="0">
              <a:solidFill>
                <a:schemeClr val="bg1"/>
              </a:solidFill>
              <a:latin typeface="+mn-ea"/>
              <a:ea typeface="+mn-ea"/>
            </a:endParaRPr>
          </a:p>
        </p:txBody>
      </p:sp>
      <p:sp>
        <p:nvSpPr>
          <p:cNvPr id="216" name="文本框 215"/>
          <p:cNvSpPr txBox="1"/>
          <p:nvPr/>
        </p:nvSpPr>
        <p:spPr>
          <a:xfrm>
            <a:off x="1573530" y="3829685"/>
            <a:ext cx="3311525" cy="368300"/>
          </a:xfrm>
          <a:prstGeom prst="rect">
            <a:avLst/>
          </a:prstGeom>
          <a:noFill/>
        </p:spPr>
        <p:txBody>
          <a:bodyPr wrap="square">
            <a:spAutoFit/>
          </a:bodyPr>
          <a:lstStyle/>
          <a:p>
            <a:pPr algn="ctr" eaLnBrk="1" fontAlgn="auto" hangingPunct="1">
              <a:spcBef>
                <a:spcPts val="0"/>
              </a:spcBef>
              <a:spcAft>
                <a:spcPts val="0"/>
              </a:spcAft>
              <a:defRPr/>
            </a:pPr>
            <a:r>
              <a:rPr lang="zh-CN" altLang="en-US" sz="1800" dirty="0">
                <a:solidFill>
                  <a:schemeClr val="bg1"/>
                </a:solidFill>
                <a:latin typeface="+mn-lt"/>
                <a:ea typeface="+mn-ea"/>
              </a:rPr>
              <a:t>学生：郑颖婷</a:t>
            </a:r>
            <a:r>
              <a:rPr lang="en-US" altLang="zh-CN" sz="1800" dirty="0">
                <a:solidFill>
                  <a:schemeClr val="bg1"/>
                </a:solidFill>
                <a:latin typeface="+mn-lt"/>
                <a:ea typeface="+mn-ea"/>
              </a:rPr>
              <a:t>191250207</a:t>
            </a:r>
            <a:endParaRPr lang="en-US" altLang="zh-CN" sz="1800" dirty="0">
              <a:solidFill>
                <a:schemeClr val="bg1"/>
              </a:solidFill>
              <a:latin typeface="+mn-lt"/>
              <a:ea typeface="+mn-ea"/>
            </a:endParaRPr>
          </a:p>
        </p:txBody>
      </p:sp>
      <p:sp>
        <p:nvSpPr>
          <p:cNvPr id="218" name="矩形 217"/>
          <p:cNvSpPr/>
          <p:nvPr/>
        </p:nvSpPr>
        <p:spPr>
          <a:xfrm>
            <a:off x="2727325" y="2787650"/>
            <a:ext cx="896938" cy="8255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19" name="矩形 218"/>
          <p:cNvSpPr/>
          <p:nvPr/>
        </p:nvSpPr>
        <p:spPr>
          <a:xfrm>
            <a:off x="3624263" y="2787650"/>
            <a:ext cx="896937" cy="8255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20" name="矩形 219"/>
          <p:cNvSpPr/>
          <p:nvPr/>
        </p:nvSpPr>
        <p:spPr>
          <a:xfrm>
            <a:off x="4521200" y="2792413"/>
            <a:ext cx="896938" cy="8255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21" name="矩形 220"/>
          <p:cNvSpPr/>
          <p:nvPr/>
        </p:nvSpPr>
        <p:spPr>
          <a:xfrm>
            <a:off x="5418138" y="2794000"/>
            <a:ext cx="896937" cy="84138"/>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grpSp>
        <p:nvGrpSpPr>
          <p:cNvPr id="222" name="组合 221"/>
          <p:cNvGrpSpPr/>
          <p:nvPr/>
        </p:nvGrpSpPr>
        <p:grpSpPr bwMode="auto">
          <a:xfrm>
            <a:off x="3954463" y="708025"/>
            <a:ext cx="1128712" cy="1130300"/>
            <a:chOff x="1928879" y="1944350"/>
            <a:chExt cx="1129689" cy="1129689"/>
          </a:xfrm>
        </p:grpSpPr>
        <p:sp>
          <p:nvSpPr>
            <p:cNvPr id="223" name="椭圆 222"/>
            <p:cNvSpPr/>
            <p:nvPr/>
          </p:nvSpPr>
          <p:spPr>
            <a:xfrm>
              <a:off x="1928879" y="1944350"/>
              <a:ext cx="1129689" cy="112968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bg1"/>
                </a:solidFill>
              </a:endParaRPr>
            </a:p>
          </p:txBody>
        </p:sp>
        <p:sp>
          <p:nvSpPr>
            <p:cNvPr id="224" name="Freeform 7"/>
            <p:cNvSpPr>
              <a:spLocks noEditPoints="1"/>
            </p:cNvSpPr>
            <p:nvPr/>
          </p:nvSpPr>
          <p:spPr bwMode="auto">
            <a:xfrm>
              <a:off x="2108421" y="2226772"/>
              <a:ext cx="751538" cy="61561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p:cTn id="7" dur="250" fill="hold"/>
                                        <p:tgtEl>
                                          <p:spTgt spid="222"/>
                                        </p:tgtEl>
                                        <p:attrNameLst>
                                          <p:attrName>ppt_w</p:attrName>
                                        </p:attrNameLst>
                                      </p:cBhvr>
                                      <p:tavLst>
                                        <p:tav tm="0">
                                          <p:val>
                                            <p:fltVal val="0"/>
                                          </p:val>
                                        </p:tav>
                                        <p:tav tm="100000">
                                          <p:val>
                                            <p:strVal val="#ppt_w"/>
                                          </p:val>
                                        </p:tav>
                                      </p:tavLst>
                                    </p:anim>
                                    <p:anim calcmode="lin" valueType="num">
                                      <p:cBhvr>
                                        <p:cTn id="8" dur="250" fill="hold"/>
                                        <p:tgtEl>
                                          <p:spTgt spid="222"/>
                                        </p:tgtEl>
                                        <p:attrNameLst>
                                          <p:attrName>ppt_h</p:attrName>
                                        </p:attrNameLst>
                                      </p:cBhvr>
                                      <p:tavLst>
                                        <p:tav tm="0">
                                          <p:val>
                                            <p:fltVal val="0"/>
                                          </p:val>
                                        </p:tav>
                                        <p:tav tm="100000">
                                          <p:val>
                                            <p:strVal val="#ppt_h"/>
                                          </p:val>
                                        </p:tav>
                                      </p:tavLst>
                                    </p:anim>
                                    <p:animEffect transition="in" filter="fade">
                                      <p:cBhvr>
                                        <p:cTn id="9" dur="250"/>
                                        <p:tgtEl>
                                          <p:spTgt spid="222"/>
                                        </p:tgtEl>
                                      </p:cBhvr>
                                    </p:animEffect>
                                  </p:childTnLst>
                                </p:cTn>
                              </p:par>
                              <p:par>
                                <p:cTn id="10" presetID="6" presetClass="emph" presetSubtype="0" decel="100000" fill="hold" nodeType="withEffect">
                                  <p:stCondLst>
                                    <p:cond delay="200"/>
                                  </p:stCondLst>
                                  <p:childTnLst>
                                    <p:animScale>
                                      <p:cBhvr>
                                        <p:cTn id="11" dur="250" fill="hold"/>
                                        <p:tgtEl>
                                          <p:spTgt spid="222"/>
                                        </p:tgtEl>
                                      </p:cBhvr>
                                      <p:by x="110000" y="110000"/>
                                    </p:animScale>
                                  </p:childTnLst>
                                </p:cTn>
                              </p:par>
                              <p:par>
                                <p:cTn id="12" presetID="6" presetClass="emph" presetSubtype="0" decel="100000" fill="hold" nodeType="withEffect">
                                  <p:stCondLst>
                                    <p:cond delay="400"/>
                                  </p:stCondLst>
                                  <p:childTnLst>
                                    <p:animScale>
                                      <p:cBhvr>
                                        <p:cTn id="13" dur="250" fill="hold"/>
                                        <p:tgtEl>
                                          <p:spTgt spid="222"/>
                                        </p:tgtEl>
                                      </p:cBhvr>
                                      <p:by x="91000" y="91000"/>
                                    </p:animScale>
                                  </p:childTnLst>
                                </p:cTn>
                              </p:par>
                            </p:childTnLst>
                          </p:cTn>
                        </p:par>
                        <p:par>
                          <p:cTn id="14" fill="hold">
                            <p:stCondLst>
                              <p:cond delay="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214"/>
                                        </p:tgtEl>
                                        <p:attrNameLst>
                                          <p:attrName>style.visibility</p:attrName>
                                        </p:attrNameLst>
                                      </p:cBhvr>
                                      <p:to>
                                        <p:strVal val="visible"/>
                                      </p:to>
                                    </p:set>
                                    <p:anim calcmode="lin" valueType="num">
                                      <p:cBhvr>
                                        <p:cTn id="17" dur="250" fill="hold"/>
                                        <p:tgtEl>
                                          <p:spTgt spid="214"/>
                                        </p:tgtEl>
                                        <p:attrNameLst>
                                          <p:attrName>ppt_x</p:attrName>
                                        </p:attrNameLst>
                                      </p:cBhvr>
                                      <p:tavLst>
                                        <p:tav tm="0">
                                          <p:val>
                                            <p:strVal val="#ppt_x"/>
                                          </p:val>
                                        </p:tav>
                                        <p:tav tm="100000">
                                          <p:val>
                                            <p:strVal val="#ppt_x"/>
                                          </p:val>
                                        </p:tav>
                                      </p:tavLst>
                                    </p:anim>
                                    <p:anim calcmode="lin" valueType="num">
                                      <p:cBhvr>
                                        <p:cTn id="18" dur="250" fill="hold"/>
                                        <p:tgtEl>
                                          <p:spTgt spid="214"/>
                                        </p:tgtEl>
                                        <p:attrNameLst>
                                          <p:attrName>ppt_y</p:attrName>
                                        </p:attrNameLst>
                                      </p:cBhvr>
                                      <p:tavLst>
                                        <p:tav tm="0">
                                          <p:val>
                                            <p:strVal val="#ppt_y-#ppt_h/2"/>
                                          </p:val>
                                        </p:tav>
                                        <p:tav tm="100000">
                                          <p:val>
                                            <p:strVal val="#ppt_y"/>
                                          </p:val>
                                        </p:tav>
                                      </p:tavLst>
                                    </p:anim>
                                    <p:anim calcmode="lin" valueType="num">
                                      <p:cBhvr>
                                        <p:cTn id="19" dur="250" fill="hold"/>
                                        <p:tgtEl>
                                          <p:spTgt spid="214"/>
                                        </p:tgtEl>
                                        <p:attrNameLst>
                                          <p:attrName>ppt_w</p:attrName>
                                        </p:attrNameLst>
                                      </p:cBhvr>
                                      <p:tavLst>
                                        <p:tav tm="0">
                                          <p:val>
                                            <p:strVal val="#ppt_w"/>
                                          </p:val>
                                        </p:tav>
                                        <p:tav tm="100000">
                                          <p:val>
                                            <p:strVal val="#ppt_w"/>
                                          </p:val>
                                        </p:tav>
                                      </p:tavLst>
                                    </p:anim>
                                    <p:anim calcmode="lin" valueType="num">
                                      <p:cBhvr>
                                        <p:cTn id="20" dur="250" fill="hold"/>
                                        <p:tgtEl>
                                          <p:spTgt spid="214"/>
                                        </p:tgtEl>
                                        <p:attrNameLst>
                                          <p:attrName>ppt_h</p:attrName>
                                        </p:attrNameLst>
                                      </p:cBhvr>
                                      <p:tavLst>
                                        <p:tav tm="0">
                                          <p:val>
                                            <p:fltVal val="0"/>
                                          </p:val>
                                        </p:tav>
                                        <p:tav tm="100000">
                                          <p:val>
                                            <p:strVal val="#ppt_h"/>
                                          </p:val>
                                        </p:tav>
                                      </p:tavLst>
                                    </p:anim>
                                  </p:childTnLst>
                                </p:cTn>
                              </p:par>
                              <p:par>
                                <p:cTn id="21" presetID="2" presetClass="entr" presetSubtype="2" decel="66600" fill="hold" grpId="0" nodeType="withEffect">
                                  <p:stCondLst>
                                    <p:cond delay="500"/>
                                  </p:stCondLst>
                                  <p:childTnLst>
                                    <p:set>
                                      <p:cBhvr>
                                        <p:cTn id="22" dur="1" fill="hold">
                                          <p:stCondLst>
                                            <p:cond delay="0"/>
                                          </p:stCondLst>
                                        </p:cTn>
                                        <p:tgtEl>
                                          <p:spTgt spid="219"/>
                                        </p:tgtEl>
                                        <p:attrNameLst>
                                          <p:attrName>style.visibility</p:attrName>
                                        </p:attrNameLst>
                                      </p:cBhvr>
                                      <p:to>
                                        <p:strVal val="visible"/>
                                      </p:to>
                                    </p:set>
                                    <p:anim calcmode="lin" valueType="num">
                                      <p:cBhvr additive="base">
                                        <p:cTn id="23" dur="400" fill="hold"/>
                                        <p:tgtEl>
                                          <p:spTgt spid="219"/>
                                        </p:tgtEl>
                                        <p:attrNameLst>
                                          <p:attrName>ppt_x</p:attrName>
                                        </p:attrNameLst>
                                      </p:cBhvr>
                                      <p:tavLst>
                                        <p:tav tm="0">
                                          <p:val>
                                            <p:strVal val="1+#ppt_w/2"/>
                                          </p:val>
                                        </p:tav>
                                        <p:tav tm="100000">
                                          <p:val>
                                            <p:strVal val="#ppt_x"/>
                                          </p:val>
                                        </p:tav>
                                      </p:tavLst>
                                    </p:anim>
                                    <p:anim calcmode="lin" valueType="num">
                                      <p:cBhvr additive="base">
                                        <p:cTn id="24" dur="400" fill="hold"/>
                                        <p:tgtEl>
                                          <p:spTgt spid="219"/>
                                        </p:tgtEl>
                                        <p:attrNameLst>
                                          <p:attrName>ppt_y</p:attrName>
                                        </p:attrNameLst>
                                      </p:cBhvr>
                                      <p:tavLst>
                                        <p:tav tm="0">
                                          <p:val>
                                            <p:strVal val="#ppt_y"/>
                                          </p:val>
                                        </p:tav>
                                        <p:tav tm="100000">
                                          <p:val>
                                            <p:strVal val="#ppt_y"/>
                                          </p:val>
                                        </p:tav>
                                      </p:tavLst>
                                    </p:anim>
                                  </p:childTnLst>
                                </p:cTn>
                              </p:par>
                              <p:par>
                                <p:cTn id="25" presetID="2" presetClass="entr" presetSubtype="8" decel="66600" fill="hold" grpId="0" nodeType="withEffect">
                                  <p:stCondLst>
                                    <p:cond delay="500"/>
                                  </p:stCondLst>
                                  <p:childTnLst>
                                    <p:set>
                                      <p:cBhvr>
                                        <p:cTn id="26" dur="1" fill="hold">
                                          <p:stCondLst>
                                            <p:cond delay="0"/>
                                          </p:stCondLst>
                                        </p:cTn>
                                        <p:tgtEl>
                                          <p:spTgt spid="220"/>
                                        </p:tgtEl>
                                        <p:attrNameLst>
                                          <p:attrName>style.visibility</p:attrName>
                                        </p:attrNameLst>
                                      </p:cBhvr>
                                      <p:to>
                                        <p:strVal val="visible"/>
                                      </p:to>
                                    </p:set>
                                    <p:anim calcmode="lin" valueType="num">
                                      <p:cBhvr additive="base">
                                        <p:cTn id="27" dur="400" fill="hold"/>
                                        <p:tgtEl>
                                          <p:spTgt spid="220"/>
                                        </p:tgtEl>
                                        <p:attrNameLst>
                                          <p:attrName>ppt_x</p:attrName>
                                        </p:attrNameLst>
                                      </p:cBhvr>
                                      <p:tavLst>
                                        <p:tav tm="0">
                                          <p:val>
                                            <p:strVal val="0-#ppt_w/2"/>
                                          </p:val>
                                        </p:tav>
                                        <p:tav tm="100000">
                                          <p:val>
                                            <p:strVal val="#ppt_x"/>
                                          </p:val>
                                        </p:tav>
                                      </p:tavLst>
                                    </p:anim>
                                    <p:anim calcmode="lin" valueType="num">
                                      <p:cBhvr additive="base">
                                        <p:cTn id="28" dur="400" fill="hold"/>
                                        <p:tgtEl>
                                          <p:spTgt spid="220"/>
                                        </p:tgtEl>
                                        <p:attrNameLst>
                                          <p:attrName>ppt_y</p:attrName>
                                        </p:attrNameLst>
                                      </p:cBhvr>
                                      <p:tavLst>
                                        <p:tav tm="0">
                                          <p:val>
                                            <p:strVal val="#ppt_y"/>
                                          </p:val>
                                        </p:tav>
                                        <p:tav tm="100000">
                                          <p:val>
                                            <p:strVal val="#ppt_y"/>
                                          </p:val>
                                        </p:tav>
                                      </p:tavLst>
                                    </p:anim>
                                  </p:childTnLst>
                                </p:cTn>
                              </p:par>
                              <p:par>
                                <p:cTn id="29" presetID="2" presetClass="entr" presetSubtype="8" decel="66600" fill="hold" grpId="0" nodeType="withEffect">
                                  <p:stCondLst>
                                    <p:cond delay="900"/>
                                  </p:stCondLst>
                                  <p:childTnLst>
                                    <p:set>
                                      <p:cBhvr>
                                        <p:cTn id="30" dur="1" fill="hold">
                                          <p:stCondLst>
                                            <p:cond delay="0"/>
                                          </p:stCondLst>
                                        </p:cTn>
                                        <p:tgtEl>
                                          <p:spTgt spid="221"/>
                                        </p:tgtEl>
                                        <p:attrNameLst>
                                          <p:attrName>style.visibility</p:attrName>
                                        </p:attrNameLst>
                                      </p:cBhvr>
                                      <p:to>
                                        <p:strVal val="visible"/>
                                      </p:to>
                                    </p:set>
                                    <p:anim calcmode="lin" valueType="num">
                                      <p:cBhvr additive="base">
                                        <p:cTn id="31" dur="400" fill="hold"/>
                                        <p:tgtEl>
                                          <p:spTgt spid="221"/>
                                        </p:tgtEl>
                                        <p:attrNameLst>
                                          <p:attrName>ppt_x</p:attrName>
                                        </p:attrNameLst>
                                      </p:cBhvr>
                                      <p:tavLst>
                                        <p:tav tm="0">
                                          <p:val>
                                            <p:strVal val="0-#ppt_w/2"/>
                                          </p:val>
                                        </p:tav>
                                        <p:tav tm="100000">
                                          <p:val>
                                            <p:strVal val="#ppt_x"/>
                                          </p:val>
                                        </p:tav>
                                      </p:tavLst>
                                    </p:anim>
                                    <p:anim calcmode="lin" valueType="num">
                                      <p:cBhvr additive="base">
                                        <p:cTn id="32" dur="400" fill="hold"/>
                                        <p:tgtEl>
                                          <p:spTgt spid="221"/>
                                        </p:tgtEl>
                                        <p:attrNameLst>
                                          <p:attrName>ppt_y</p:attrName>
                                        </p:attrNameLst>
                                      </p:cBhvr>
                                      <p:tavLst>
                                        <p:tav tm="0">
                                          <p:val>
                                            <p:strVal val="#ppt_y"/>
                                          </p:val>
                                        </p:tav>
                                        <p:tav tm="100000">
                                          <p:val>
                                            <p:strVal val="#ppt_y"/>
                                          </p:val>
                                        </p:tav>
                                      </p:tavLst>
                                    </p:anim>
                                  </p:childTnLst>
                                </p:cTn>
                              </p:par>
                              <p:par>
                                <p:cTn id="33" presetID="2" presetClass="entr" presetSubtype="2" decel="66600" fill="hold" grpId="0" nodeType="withEffect">
                                  <p:stCondLst>
                                    <p:cond delay="900"/>
                                  </p:stCondLst>
                                  <p:childTnLst>
                                    <p:set>
                                      <p:cBhvr>
                                        <p:cTn id="34" dur="1" fill="hold">
                                          <p:stCondLst>
                                            <p:cond delay="0"/>
                                          </p:stCondLst>
                                        </p:cTn>
                                        <p:tgtEl>
                                          <p:spTgt spid="218"/>
                                        </p:tgtEl>
                                        <p:attrNameLst>
                                          <p:attrName>style.visibility</p:attrName>
                                        </p:attrNameLst>
                                      </p:cBhvr>
                                      <p:to>
                                        <p:strVal val="visible"/>
                                      </p:to>
                                    </p:set>
                                    <p:anim calcmode="lin" valueType="num">
                                      <p:cBhvr additive="base">
                                        <p:cTn id="35" dur="400" fill="hold"/>
                                        <p:tgtEl>
                                          <p:spTgt spid="218"/>
                                        </p:tgtEl>
                                        <p:attrNameLst>
                                          <p:attrName>ppt_x</p:attrName>
                                        </p:attrNameLst>
                                      </p:cBhvr>
                                      <p:tavLst>
                                        <p:tav tm="0">
                                          <p:val>
                                            <p:strVal val="1+#ppt_w/2"/>
                                          </p:val>
                                        </p:tav>
                                        <p:tav tm="100000">
                                          <p:val>
                                            <p:strVal val="#ppt_x"/>
                                          </p:val>
                                        </p:tav>
                                      </p:tavLst>
                                    </p:anim>
                                    <p:anim calcmode="lin" valueType="num">
                                      <p:cBhvr additive="base">
                                        <p:cTn id="36" dur="400" fill="hold"/>
                                        <p:tgtEl>
                                          <p:spTgt spid="218"/>
                                        </p:tgtEl>
                                        <p:attrNameLst>
                                          <p:attrName>ppt_y</p:attrName>
                                        </p:attrNameLst>
                                      </p:cBhvr>
                                      <p:tavLst>
                                        <p:tav tm="0">
                                          <p:val>
                                            <p:strVal val="#ppt_y"/>
                                          </p:val>
                                        </p:tav>
                                        <p:tav tm="100000">
                                          <p:val>
                                            <p:strVal val="#ppt_y"/>
                                          </p:val>
                                        </p:tav>
                                      </p:tavLst>
                                    </p:anim>
                                  </p:childTnLst>
                                </p:cTn>
                              </p:par>
                            </p:childTnLst>
                          </p:cTn>
                        </p:par>
                        <p:par>
                          <p:cTn id="37" fill="hold">
                            <p:stCondLst>
                              <p:cond delay="1949"/>
                            </p:stCondLst>
                            <p:childTnLst>
                              <p:par>
                                <p:cTn id="38" presetID="22" presetClass="entr" presetSubtype="8" fill="hold" grpId="0" nodeType="afterEffect">
                                  <p:stCondLst>
                                    <p:cond delay="0"/>
                                  </p:stCondLst>
                                  <p:childTnLst>
                                    <p:set>
                                      <p:cBhvr>
                                        <p:cTn id="39" dur="1" fill="hold">
                                          <p:stCondLst>
                                            <p:cond delay="0"/>
                                          </p:stCondLst>
                                        </p:cTn>
                                        <p:tgtEl>
                                          <p:spTgt spid="215"/>
                                        </p:tgtEl>
                                        <p:attrNameLst>
                                          <p:attrName>style.visibility</p:attrName>
                                        </p:attrNameLst>
                                      </p:cBhvr>
                                      <p:to>
                                        <p:strVal val="visible"/>
                                      </p:to>
                                    </p:set>
                                    <p:animEffect transition="in" filter="wipe(left)">
                                      <p:cBhvr>
                                        <p:cTn id="40" dur="500"/>
                                        <p:tgtEl>
                                          <p:spTgt spid="215"/>
                                        </p:tgtEl>
                                      </p:cBhvr>
                                    </p:animEffect>
                                  </p:childTnLst>
                                </p:cTn>
                              </p:par>
                            </p:childTnLst>
                          </p:cTn>
                        </p:par>
                        <p:par>
                          <p:cTn id="41" fill="hold">
                            <p:stCondLst>
                              <p:cond delay="2449"/>
                            </p:stCondLst>
                            <p:childTnLst>
                              <p:par>
                                <p:cTn id="42" presetID="2" presetClass="entr" presetSubtype="4" decel="100000" fill="hold" grpId="0" nodeType="afterEffect">
                                  <p:stCondLst>
                                    <p:cond delay="0"/>
                                  </p:stCondLst>
                                  <p:childTnLst>
                                    <p:set>
                                      <p:cBhvr>
                                        <p:cTn id="43" dur="1" fill="hold">
                                          <p:stCondLst>
                                            <p:cond delay="0"/>
                                          </p:stCondLst>
                                        </p:cTn>
                                        <p:tgtEl>
                                          <p:spTgt spid="216"/>
                                        </p:tgtEl>
                                        <p:attrNameLst>
                                          <p:attrName>style.visibility</p:attrName>
                                        </p:attrNameLst>
                                      </p:cBhvr>
                                      <p:to>
                                        <p:strVal val="visible"/>
                                      </p:to>
                                    </p:set>
                                    <p:anim calcmode="lin" valueType="num">
                                      <p:cBhvr additive="base">
                                        <p:cTn id="44" dur="500" fill="hold"/>
                                        <p:tgtEl>
                                          <p:spTgt spid="216"/>
                                        </p:tgtEl>
                                        <p:attrNameLst>
                                          <p:attrName>ppt_x</p:attrName>
                                        </p:attrNameLst>
                                      </p:cBhvr>
                                      <p:tavLst>
                                        <p:tav tm="0">
                                          <p:val>
                                            <p:strVal val="#ppt_x"/>
                                          </p:val>
                                        </p:tav>
                                        <p:tav tm="100000">
                                          <p:val>
                                            <p:strVal val="#ppt_x"/>
                                          </p:val>
                                        </p:tav>
                                      </p:tavLst>
                                    </p:anim>
                                    <p:anim calcmode="lin" valueType="num">
                                      <p:cBhvr additive="base">
                                        <p:cTn id="45" dur="500" fill="hold"/>
                                        <p:tgtEl>
                                          <p:spTgt spid="2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p:bldP spid="216" grpId="0"/>
      <p:bldP spid="218" grpId="0" animBg="1"/>
      <p:bldP spid="219" grpId="0" animBg="1"/>
      <p:bldP spid="220" grpId="0" animBg="1"/>
      <p:bldP spid="2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08" name="图片 5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文本框 60"/>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rPr>
              <a:t>研究方法</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pic>
        <p:nvPicPr>
          <p:cNvPr id="2" name="图片 1" descr="QQ截图20211128182036"/>
          <p:cNvPicPr>
            <a:picLocks noChangeAspect="1"/>
          </p:cNvPicPr>
          <p:nvPr/>
        </p:nvPicPr>
        <p:blipFill>
          <a:blip r:embed="rId2"/>
          <a:stretch>
            <a:fillRect/>
          </a:stretch>
        </p:blipFill>
        <p:spPr>
          <a:xfrm>
            <a:off x="527050" y="2173605"/>
            <a:ext cx="8088630" cy="1322705"/>
          </a:xfrm>
          <a:prstGeom prst="rect">
            <a:avLst/>
          </a:prstGeom>
        </p:spPr>
      </p:pic>
      <p:sp>
        <p:nvSpPr>
          <p:cNvPr id="100" name="文本框 99"/>
          <p:cNvSpPr txBox="1"/>
          <p:nvPr/>
        </p:nvSpPr>
        <p:spPr>
          <a:xfrm>
            <a:off x="1297305" y="1070610"/>
            <a:ext cx="6548755" cy="737235"/>
          </a:xfrm>
          <a:prstGeom prst="rect">
            <a:avLst/>
          </a:prstGeom>
          <a:noFill/>
          <a:ln w="9525">
            <a:noFill/>
          </a:ln>
        </p:spPr>
        <p:txBody>
          <a:bodyPr wrap="square">
            <a:spAutoFit/>
          </a:bodyPr>
          <a:p>
            <a:pPr marL="0" indent="266700"/>
            <a:r>
              <a:rPr lang="zh-CN" altLang="en-US" sz="1400" b="0">
                <a:solidFill>
                  <a:schemeClr val="bg1"/>
                </a:solidFill>
                <a:latin typeface="Microsoft YaHei" panose="020B0503020204020204" pitchFamily="34" charset="-122"/>
                <a:ea typeface="Microsoft YaHei" panose="020B0503020204020204" pitchFamily="34" charset="-122"/>
              </a:rPr>
              <a:t>首先，Visual output generation检查运行时输入时是否是已执行所有已知的可视化输出生成api(称为可视化api)，并在必要时自动生成更多这样的输入，然后它根据这些输入运行程序以产生可视输出。</a:t>
            </a:r>
            <a:endParaRPr lang="zh-CN" altLang="en-US" sz="1400" b="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08" name="图片 5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文本框 60"/>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rPr>
              <a:t>研究方法</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pic>
        <p:nvPicPr>
          <p:cNvPr id="2" name="图片 1" descr="QQ截图20211128182036"/>
          <p:cNvPicPr>
            <a:picLocks noChangeAspect="1"/>
          </p:cNvPicPr>
          <p:nvPr/>
        </p:nvPicPr>
        <p:blipFill>
          <a:blip r:embed="rId2"/>
          <a:stretch>
            <a:fillRect/>
          </a:stretch>
        </p:blipFill>
        <p:spPr>
          <a:xfrm>
            <a:off x="527685" y="2604770"/>
            <a:ext cx="8088630" cy="1322705"/>
          </a:xfrm>
          <a:prstGeom prst="rect">
            <a:avLst/>
          </a:prstGeom>
        </p:spPr>
      </p:pic>
      <p:sp>
        <p:nvSpPr>
          <p:cNvPr id="100" name="文本框 99"/>
          <p:cNvSpPr txBox="1"/>
          <p:nvPr/>
        </p:nvSpPr>
        <p:spPr>
          <a:xfrm>
            <a:off x="1297305" y="1070610"/>
            <a:ext cx="6548755" cy="953135"/>
          </a:xfrm>
          <a:prstGeom prst="rect">
            <a:avLst/>
          </a:prstGeom>
          <a:noFill/>
          <a:ln w="9525">
            <a:noFill/>
          </a:ln>
        </p:spPr>
        <p:txBody>
          <a:bodyPr wrap="square">
            <a:spAutoFit/>
          </a:bodyPr>
          <a:p>
            <a:pPr marL="0" indent="266700"/>
            <a:r>
              <a:rPr lang="zh-CN" altLang="en-US" sz="1400" b="0">
                <a:solidFill>
                  <a:schemeClr val="bg1"/>
                </a:solidFill>
                <a:latin typeface="Microsoft YaHei" panose="020B0503020204020204" pitchFamily="34" charset="-122"/>
                <a:ea typeface="Microsoft YaHei" panose="020B0503020204020204" pitchFamily="34" charset="-122"/>
              </a:rPr>
              <a:t>接下来, Image/video understanding利用可视化输出和识别视觉元素,包括视觉对象和它们的属性以及关系,然后生产视觉元素描述符来描述每一个推认的视觉元素。, Image/video understanding进一步将视觉输出的序列作为一个视频来识别不同视觉输出之间的时间关系，作为“额外的视觉元素描述符”。</a:t>
            </a:r>
            <a:endParaRPr lang="zh-CN" altLang="en-US" sz="1400" b="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08" name="图片 5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文本框 60"/>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rPr>
              <a:t>研究方法</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pic>
        <p:nvPicPr>
          <p:cNvPr id="2" name="图片 1" descr="QQ截图20211128182036"/>
          <p:cNvPicPr>
            <a:picLocks noChangeAspect="1"/>
          </p:cNvPicPr>
          <p:nvPr/>
        </p:nvPicPr>
        <p:blipFill>
          <a:blip r:embed="rId2"/>
          <a:stretch>
            <a:fillRect/>
          </a:stretch>
        </p:blipFill>
        <p:spPr>
          <a:xfrm>
            <a:off x="527685" y="2389505"/>
            <a:ext cx="8088630" cy="1322705"/>
          </a:xfrm>
          <a:prstGeom prst="rect">
            <a:avLst/>
          </a:prstGeom>
        </p:spPr>
      </p:pic>
      <p:sp>
        <p:nvSpPr>
          <p:cNvPr id="100" name="文本框 99"/>
          <p:cNvSpPr txBox="1"/>
          <p:nvPr/>
        </p:nvSpPr>
        <p:spPr>
          <a:xfrm>
            <a:off x="1297305" y="1070610"/>
            <a:ext cx="6548755" cy="953135"/>
          </a:xfrm>
          <a:prstGeom prst="rect">
            <a:avLst/>
          </a:prstGeom>
          <a:noFill/>
          <a:ln w="9525">
            <a:noFill/>
          </a:ln>
        </p:spPr>
        <p:txBody>
          <a:bodyPr wrap="square">
            <a:spAutoFit/>
          </a:bodyPr>
          <a:p>
            <a:pPr marL="0" indent="266700"/>
            <a:r>
              <a:rPr lang="zh-CN" altLang="en-US" sz="1400" b="0">
                <a:solidFill>
                  <a:schemeClr val="bg1"/>
                </a:solidFill>
                <a:latin typeface="Microsoft YaHei" panose="020B0503020204020204" pitchFamily="34" charset="-122"/>
                <a:ea typeface="Microsoft YaHei" panose="020B0503020204020204" pitchFamily="34" charset="-122"/>
              </a:rPr>
              <a:t>所有这些描述符被送入Natural language generation模块生成自然语言句子(例如,应用程序会当用户按数字的时候向联系人打电话”)</a:t>
            </a:r>
            <a:r>
              <a:rPr lang="zh-CN" altLang="en-US" sz="1400" b="0">
                <a:solidFill>
                  <a:schemeClr val="bg1"/>
                </a:solidFill>
                <a:latin typeface="Microsoft YaHei" panose="020B0503020204020204" pitchFamily="34" charset="-122"/>
                <a:ea typeface="Microsoft YaHei" panose="020B0503020204020204" pitchFamily="34" charset="-122"/>
              </a:rPr>
              <a:t>来描述程序功能语义(称为语义描述)。</a:t>
            </a:r>
            <a:endParaRPr lang="zh-CN" altLang="en-US" sz="1400" b="0">
              <a:solidFill>
                <a:schemeClr val="bg1"/>
              </a:solidFill>
              <a:latin typeface="Microsoft YaHei" panose="020B0503020204020204" pitchFamily="34" charset="-122"/>
              <a:ea typeface="Microsoft YaHei" panose="020B0503020204020204" pitchFamily="34" charset="-122"/>
            </a:endParaRPr>
          </a:p>
          <a:p>
            <a:pPr marL="0" indent="266700"/>
            <a:r>
              <a:rPr lang="zh-CN" altLang="en-US" sz="1400" b="0">
                <a:solidFill>
                  <a:schemeClr val="bg1"/>
                </a:solidFill>
                <a:latin typeface="Microsoft YaHei" panose="020B0503020204020204" pitchFamily="34" charset="-122"/>
                <a:ea typeface="Microsoft YaHei" panose="020B0503020204020204" pitchFamily="34" charset="-122"/>
              </a:rPr>
              <a:t>這些結果描述</a:t>
            </a:r>
            <a:r>
              <a:rPr lang="zh-CN" altLang="en-US" sz="1400" b="0">
                <a:solidFill>
                  <a:schemeClr val="bg1"/>
                </a:solidFill>
                <a:latin typeface="Microsoft YaHei" panose="020B0503020204020204" pitchFamily="34" charset="-122"/>
                <a:ea typeface="Microsoft YaHei" panose="020B0503020204020204" pitchFamily="34" charset="-122"/>
              </a:rPr>
              <a:t>就是 VSL 學習的視覺語義，是我們方法的輸出目标。</a:t>
            </a:r>
            <a:endParaRPr lang="zh-CN" altLang="en-US" sz="1400" b="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08" name="图片 5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文本框 60"/>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rPr>
              <a:t>研究方法</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100" name="文本框 99"/>
          <p:cNvSpPr txBox="1"/>
          <p:nvPr/>
        </p:nvSpPr>
        <p:spPr>
          <a:xfrm>
            <a:off x="1297940" y="1821815"/>
            <a:ext cx="6548755" cy="829945"/>
          </a:xfrm>
          <a:prstGeom prst="rect">
            <a:avLst/>
          </a:prstGeom>
          <a:noFill/>
          <a:ln w="9525">
            <a:noFill/>
          </a:ln>
        </p:spPr>
        <p:txBody>
          <a:bodyPr wrap="square">
            <a:spAutoFit/>
          </a:bodyPr>
          <a:p>
            <a:pPr marL="0" indent="266700"/>
            <a:r>
              <a:rPr lang="zh-CN" altLang="en-US" sz="1600" b="0">
                <a:solidFill>
                  <a:schemeClr val="bg1"/>
                </a:solidFill>
                <a:latin typeface="Microsoft YaHei" panose="020B0503020204020204" pitchFamily="34" charset="-122"/>
                <a:ea typeface="Microsoft YaHei" panose="020B0503020204020204" pitchFamily="34" charset="-122"/>
              </a:rPr>
              <a:t>作者的团队在</a:t>
            </a:r>
            <a:r>
              <a:rPr lang="en-US" altLang="zh-CN" sz="1600" b="0">
                <a:solidFill>
                  <a:schemeClr val="bg1"/>
                </a:solidFill>
                <a:latin typeface="Microsoft YaHei" panose="020B0503020204020204" pitchFamily="34" charset="-122"/>
                <a:ea typeface="Microsoft YaHei" panose="020B0503020204020204" pitchFamily="34" charset="-122"/>
              </a:rPr>
              <a:t>vissem</a:t>
            </a:r>
            <a:r>
              <a:rPr lang="zh-CN" altLang="en-US" sz="1600" b="0">
                <a:solidFill>
                  <a:schemeClr val="bg1"/>
                </a:solidFill>
                <a:latin typeface="Microsoft YaHei" panose="020B0503020204020204" pitchFamily="34" charset="-122"/>
                <a:ea typeface="Microsoft YaHei" panose="020B0503020204020204" pitchFamily="34" charset="-122"/>
              </a:rPr>
              <a:t>的基础上提出了一種通過視覺語義學習自動理解軟件的新方法的設計。他们的初步實證結果證明了所提出的方法是可实现的。接下来我会介绍</a:t>
            </a:r>
            <a:r>
              <a:rPr lang="en-US" altLang="zh-CN" sz="1600" b="0">
                <a:solidFill>
                  <a:schemeClr val="bg1"/>
                </a:solidFill>
                <a:latin typeface="Microsoft YaHei" panose="020B0503020204020204" pitchFamily="34" charset="-122"/>
                <a:ea typeface="Microsoft YaHei" panose="020B0503020204020204" pitchFamily="34" charset="-122"/>
              </a:rPr>
              <a:t>vissem</a:t>
            </a:r>
            <a:r>
              <a:rPr lang="zh-CN" altLang="en-US" sz="1600" b="0">
                <a:solidFill>
                  <a:schemeClr val="bg1"/>
                </a:solidFill>
                <a:latin typeface="Microsoft YaHei" panose="020B0503020204020204" pitchFamily="34" charset="-122"/>
                <a:ea typeface="Microsoft YaHei" panose="020B0503020204020204" pitchFamily="34" charset="-122"/>
              </a:rPr>
              <a:t>的功能特点与方法</a:t>
            </a:r>
            <a:r>
              <a:rPr lang="zh-CN" altLang="en-US" sz="1600" b="0">
                <a:solidFill>
                  <a:schemeClr val="bg1"/>
                </a:solidFill>
                <a:latin typeface="Microsoft YaHei" panose="020B0503020204020204" pitchFamily="34" charset="-122"/>
                <a:ea typeface="Microsoft YaHei" panose="020B0503020204020204" pitchFamily="34" charset="-122"/>
              </a:rPr>
              <a:t>理解。</a:t>
            </a:r>
            <a:endParaRPr lang="zh-CN" altLang="en-US" sz="1600" b="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39945"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Microsoft YaHei" panose="020B0503020204020204" pitchFamily="34" charset="-122"/>
                </a:rPr>
                <a:t>目录页</a:t>
              </a:r>
              <a:endParaRPr lang="zh-CN" altLang="en-US" sz="1800" dirty="0">
                <a:solidFill>
                  <a:schemeClr val="bg1">
                    <a:lumMod val="95000"/>
                  </a:schemeClr>
                </a:solidFill>
                <a:latin typeface="+mn-lt"/>
                <a:ea typeface="Microsoft YaHei"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bwMode="auto">
          <a:xfrm>
            <a:off x="2867025" y="2019300"/>
            <a:ext cx="5454015" cy="1831340"/>
            <a:chOff x="2866757" y="2019402"/>
            <a:chExt cx="5454268" cy="1830985"/>
          </a:xfrm>
        </p:grpSpPr>
        <p:sp>
          <p:nvSpPr>
            <p:cNvPr id="39943" name="文本框 19"/>
            <p:cNvSpPr txBox="1">
              <a:spLocks noChangeArrowheads="1"/>
            </p:cNvSpPr>
            <p:nvPr/>
          </p:nvSpPr>
          <p:spPr bwMode="auto">
            <a:xfrm>
              <a:off x="2866757" y="2251132"/>
              <a:ext cx="5454268" cy="159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4000">
                  <a:solidFill>
                    <a:schemeClr val="bg1"/>
                  </a:solidFill>
                  <a:latin typeface="Microsoft YaHei" panose="020B0503020204020204" pitchFamily="34" charset="-122"/>
                  <a:ea typeface="Microsoft YaHei" panose="020B0503020204020204" pitchFamily="34" charset="-122"/>
                </a:rPr>
                <a:t>vissem</a:t>
              </a:r>
              <a:r>
                <a:rPr lang="zh-CN" altLang="en-US" sz="4000">
                  <a:solidFill>
                    <a:schemeClr val="bg1"/>
                  </a:solidFill>
                  <a:latin typeface="Microsoft YaHei" panose="020B0503020204020204" pitchFamily="34" charset="-122"/>
                  <a:ea typeface="Microsoft YaHei" panose="020B0503020204020204" pitchFamily="34" charset="-122"/>
                </a:rPr>
                <a:t>复现</a:t>
              </a:r>
              <a:r>
                <a:rPr lang="zh-CN" altLang="en-US" sz="4000">
                  <a:solidFill>
                    <a:schemeClr val="bg1"/>
                  </a:solidFill>
                  <a:latin typeface="Microsoft YaHei" panose="020B0503020204020204" pitchFamily="34" charset="-122"/>
                  <a:ea typeface="Microsoft YaHei" panose="020B0503020204020204" pitchFamily="34" charset="-122"/>
                </a:rPr>
                <a:t>的关键</a:t>
              </a:r>
              <a:endParaRPr lang="zh-CN" altLang="en-US" sz="4000">
                <a:solidFill>
                  <a:schemeClr val="bg1"/>
                </a:solidFill>
                <a:latin typeface="Microsoft YaHei" panose="020B0503020204020204" pitchFamily="34" charset="-122"/>
                <a:ea typeface="Microsoft YaHei" panose="020B0503020204020204" pitchFamily="34" charset="-122"/>
              </a:endParaRPr>
            </a:p>
            <a:p>
              <a:pPr algn="ctr" eaLnBrk="1" hangingPunct="1"/>
              <a:r>
                <a:rPr lang="zh-CN" altLang="en-US" sz="4000">
                  <a:solidFill>
                    <a:schemeClr val="bg1"/>
                  </a:solidFill>
                  <a:latin typeface="Microsoft YaHei" panose="020B0503020204020204" pitchFamily="34" charset="-122"/>
                  <a:ea typeface="Microsoft YaHei" panose="020B0503020204020204" pitchFamily="34" charset="-122"/>
                </a:rPr>
                <a:t>技术与难点</a:t>
              </a:r>
              <a:endParaRPr lang="zh-CN" altLang="en-US" sz="4000">
                <a:solidFill>
                  <a:schemeClr val="bg1"/>
                </a:solidFill>
                <a:latin typeface="Microsoft YaHei" panose="020B0503020204020204" pitchFamily="34" charset="-122"/>
                <a:ea typeface="Microsoft YaHei" panose="020B0503020204020204" pitchFamily="34" charset="-122"/>
              </a:endParaRPr>
            </a:p>
            <a:p>
              <a:pPr algn="ctr" eaLnBrk="1" hangingPunct="1"/>
              <a:r>
                <a:rPr lang="zh-CN" altLang="en-US" sz="1800">
                  <a:solidFill>
                    <a:schemeClr val="bg1"/>
                  </a:solidFill>
                  <a:latin typeface="Microsoft YaHei" panose="020B0503020204020204" pitchFamily="34" charset="-122"/>
                  <a:ea typeface="Microsoft YaHei" panose="020B0503020204020204" pitchFamily="34" charset="-122"/>
                </a:rPr>
                <a:t>（包括功能理解、数据</a:t>
              </a:r>
              <a:r>
                <a:rPr lang="zh-CN" altLang="en-US" sz="1800">
                  <a:solidFill>
                    <a:schemeClr val="bg1"/>
                  </a:solidFill>
                  <a:latin typeface="Microsoft YaHei" panose="020B0503020204020204" pitchFamily="34" charset="-122"/>
                  <a:ea typeface="Microsoft YaHei" panose="020B0503020204020204" pitchFamily="34" charset="-122"/>
                </a:rPr>
                <a:t>交互、输入输出、结果分析）</a:t>
              </a: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39944" name="文本框 20"/>
            <p:cNvSpPr txBox="1">
              <a:spLocks noChangeArrowheads="1"/>
            </p:cNvSpPr>
            <p:nvPr/>
          </p:nvSpPr>
          <p:spPr bwMode="auto">
            <a:xfrm>
              <a:off x="3229671" y="2019402"/>
              <a:ext cx="16595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400">
                  <a:solidFill>
                    <a:schemeClr val="bg1"/>
                  </a:solidFill>
                  <a:latin typeface="Microsoft YaHei" panose="020B0503020204020204" pitchFamily="34" charset="-122"/>
                  <a:ea typeface="Microsoft YaHei" panose="020B0503020204020204" pitchFamily="34" charset="-122"/>
                </a:rPr>
                <a:t>PART THREE</a:t>
              </a:r>
              <a:endParaRPr lang="zh-CN" altLang="en-US" sz="1400">
                <a:solidFill>
                  <a:schemeClr val="bg1"/>
                </a:solidFill>
                <a:latin typeface="Microsoft YaHei" panose="020B0503020204020204" pitchFamily="34" charset="-122"/>
                <a:ea typeface="Microsoft YaHei" panose="020B0503020204020204" pitchFamily="34" charset="-122"/>
              </a:endParaRPr>
            </a:p>
          </p:txBody>
        </p:sp>
      </p:grpSp>
      <p:grpSp>
        <p:nvGrpSpPr>
          <p:cNvPr id="22" name="组合 21"/>
          <p:cNvGrpSpPr/>
          <p:nvPr/>
        </p:nvGrpSpPr>
        <p:grpSpPr bwMode="auto">
          <a:xfrm>
            <a:off x="1928813" y="1944688"/>
            <a:ext cx="1130300" cy="1128712"/>
            <a:chOff x="1928879" y="1944350"/>
            <a:chExt cx="1129689" cy="1129689"/>
          </a:xfrm>
        </p:grpSpPr>
        <p:sp>
          <p:nvSpPr>
            <p:cNvPr id="23" name="椭圆 22"/>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24" name="Freeform 18"/>
            <p:cNvSpPr>
              <a:spLocks noEditPoints="1"/>
            </p:cNvSpPr>
            <p:nvPr/>
          </p:nvSpPr>
          <p:spPr bwMode="auto">
            <a:xfrm>
              <a:off x="2155768" y="2106415"/>
              <a:ext cx="658457" cy="789670"/>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50" fill="hold"/>
                                        <p:tgtEl>
                                          <p:spTgt spid="22"/>
                                        </p:tgtEl>
                                        <p:attrNameLst>
                                          <p:attrName>ppt_w</p:attrName>
                                        </p:attrNameLst>
                                      </p:cBhvr>
                                      <p:tavLst>
                                        <p:tav tm="0">
                                          <p:val>
                                            <p:fltVal val="0"/>
                                          </p:val>
                                        </p:tav>
                                        <p:tav tm="100000">
                                          <p:val>
                                            <p:strVal val="#ppt_w"/>
                                          </p:val>
                                        </p:tav>
                                      </p:tavLst>
                                    </p:anim>
                                    <p:anim calcmode="lin" valueType="num">
                                      <p:cBhvr>
                                        <p:cTn id="13" dur="250" fill="hold"/>
                                        <p:tgtEl>
                                          <p:spTgt spid="22"/>
                                        </p:tgtEl>
                                        <p:attrNameLst>
                                          <p:attrName>ppt_h</p:attrName>
                                        </p:attrNameLst>
                                      </p:cBhvr>
                                      <p:tavLst>
                                        <p:tav tm="0">
                                          <p:val>
                                            <p:fltVal val="0"/>
                                          </p:val>
                                        </p:tav>
                                        <p:tav tm="100000">
                                          <p:val>
                                            <p:strVal val="#ppt_h"/>
                                          </p:val>
                                        </p:tav>
                                      </p:tavLst>
                                    </p:anim>
                                    <p:animEffect transition="in" filter="fade">
                                      <p:cBhvr>
                                        <p:cTn id="14" dur="250"/>
                                        <p:tgtEl>
                                          <p:spTgt spid="22"/>
                                        </p:tgtEl>
                                      </p:cBhvr>
                                    </p:animEffect>
                                  </p:childTnLst>
                                </p:cTn>
                              </p:par>
                              <p:par>
                                <p:cTn id="15" presetID="6" presetClass="emph" presetSubtype="0" decel="100000" fill="hold" nodeType="withEffect">
                                  <p:stCondLst>
                                    <p:cond delay="200"/>
                                  </p:stCondLst>
                                  <p:childTnLst>
                                    <p:animScale>
                                      <p:cBhvr>
                                        <p:cTn id="16" dur="250" fill="hold"/>
                                        <p:tgtEl>
                                          <p:spTgt spid="22"/>
                                        </p:tgtEl>
                                      </p:cBhvr>
                                      <p:by x="110000" y="110000"/>
                                    </p:animScale>
                                  </p:childTnLst>
                                </p:cTn>
                              </p:par>
                              <p:par>
                                <p:cTn id="17" presetID="6" presetClass="emph" presetSubtype="0" decel="100000" fill="hold" nodeType="withEffect">
                                  <p:stCondLst>
                                    <p:cond delay="400"/>
                                  </p:stCondLst>
                                  <p:childTnLst>
                                    <p:animScale>
                                      <p:cBhvr>
                                        <p:cTn id="18" dur="250" fill="hold"/>
                                        <p:tgtEl>
                                          <p:spTgt spid="22"/>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1+#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rPr>
              <a:t>关键技术</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4" name="Freeform 2"/>
          <p:cNvSpPr/>
          <p:nvPr/>
        </p:nvSpPr>
        <p:spPr bwMode="auto">
          <a:xfrm>
            <a:off x="941388" y="1884363"/>
            <a:ext cx="7261225" cy="1117600"/>
          </a:xfrm>
          <a:custGeom>
            <a:avLst/>
            <a:gdLst>
              <a:gd name="T0" fmla="*/ 2134 w 2522"/>
              <a:gd name="T1" fmla="*/ 0 h 388"/>
              <a:gd name="T2" fmla="*/ 1749 w 2522"/>
              <a:gd name="T3" fmla="*/ 341 h 388"/>
              <a:gd name="T4" fmla="*/ 0 w 2522"/>
              <a:gd name="T5" fmla="*/ 341 h 388"/>
              <a:gd name="T6" fmla="*/ 0 w 2522"/>
              <a:gd name="T7" fmla="*/ 388 h 388"/>
              <a:gd name="T8" fmla="*/ 1746 w 2522"/>
              <a:gd name="T9" fmla="*/ 388 h 388"/>
              <a:gd name="T10" fmla="*/ 1803 w 2522"/>
              <a:gd name="T11" fmla="*/ 388 h 388"/>
              <a:gd name="T12" fmla="*/ 2522 w 2522"/>
              <a:gd name="T13" fmla="*/ 388 h 388"/>
              <a:gd name="T14" fmla="*/ 2134 w 2522"/>
              <a:gd name="T15" fmla="*/ 0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0"/>
                </a:moveTo>
                <a:cubicBezTo>
                  <a:pt x="1936" y="0"/>
                  <a:pt x="1772" y="149"/>
                  <a:pt x="1749" y="341"/>
                </a:cubicBezTo>
                <a:cubicBezTo>
                  <a:pt x="0" y="341"/>
                  <a:pt x="0" y="341"/>
                  <a:pt x="0" y="341"/>
                </a:cubicBezTo>
                <a:cubicBezTo>
                  <a:pt x="0" y="388"/>
                  <a:pt x="0" y="388"/>
                  <a:pt x="0" y="388"/>
                </a:cubicBezTo>
                <a:cubicBezTo>
                  <a:pt x="1746" y="388"/>
                  <a:pt x="1746" y="388"/>
                  <a:pt x="1746" y="388"/>
                </a:cubicBezTo>
                <a:cubicBezTo>
                  <a:pt x="1803" y="388"/>
                  <a:pt x="1803" y="388"/>
                  <a:pt x="1803" y="388"/>
                </a:cubicBezTo>
                <a:cubicBezTo>
                  <a:pt x="2522" y="388"/>
                  <a:pt x="2522" y="388"/>
                  <a:pt x="2522" y="388"/>
                </a:cubicBezTo>
                <a:cubicBezTo>
                  <a:pt x="2522" y="174"/>
                  <a:pt x="2348" y="0"/>
                  <a:pt x="2134" y="0"/>
                </a:cubicBezTo>
                <a:close/>
              </a:path>
            </a:pathLst>
          </a:custGeom>
          <a:noFill/>
          <a:ln>
            <a:solidFill>
              <a:schemeClr val="bg1"/>
            </a:solidFill>
          </a:ln>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5" name="Freeform 3"/>
          <p:cNvSpPr/>
          <p:nvPr/>
        </p:nvSpPr>
        <p:spPr bwMode="auto">
          <a:xfrm>
            <a:off x="941388" y="3044825"/>
            <a:ext cx="7261225" cy="1117600"/>
          </a:xfrm>
          <a:custGeom>
            <a:avLst/>
            <a:gdLst>
              <a:gd name="T0" fmla="*/ 2134 w 2522"/>
              <a:gd name="T1" fmla="*/ 388 h 388"/>
              <a:gd name="T2" fmla="*/ 1749 w 2522"/>
              <a:gd name="T3" fmla="*/ 48 h 388"/>
              <a:gd name="T4" fmla="*/ 0 w 2522"/>
              <a:gd name="T5" fmla="*/ 48 h 388"/>
              <a:gd name="T6" fmla="*/ 0 w 2522"/>
              <a:gd name="T7" fmla="*/ 0 h 388"/>
              <a:gd name="T8" fmla="*/ 1746 w 2522"/>
              <a:gd name="T9" fmla="*/ 0 h 388"/>
              <a:gd name="T10" fmla="*/ 1803 w 2522"/>
              <a:gd name="T11" fmla="*/ 0 h 388"/>
              <a:gd name="T12" fmla="*/ 2522 w 2522"/>
              <a:gd name="T13" fmla="*/ 0 h 388"/>
              <a:gd name="T14" fmla="*/ 2134 w 2522"/>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388"/>
                </a:moveTo>
                <a:cubicBezTo>
                  <a:pt x="1936" y="388"/>
                  <a:pt x="1772" y="240"/>
                  <a:pt x="1749" y="48"/>
                </a:cubicBezTo>
                <a:cubicBezTo>
                  <a:pt x="0" y="48"/>
                  <a:pt x="0" y="48"/>
                  <a:pt x="0" y="48"/>
                </a:cubicBezTo>
                <a:cubicBezTo>
                  <a:pt x="0" y="0"/>
                  <a:pt x="0" y="0"/>
                  <a:pt x="0" y="0"/>
                </a:cubicBezTo>
                <a:cubicBezTo>
                  <a:pt x="1746" y="0"/>
                  <a:pt x="1746" y="0"/>
                  <a:pt x="1746" y="0"/>
                </a:cubicBezTo>
                <a:cubicBezTo>
                  <a:pt x="1803" y="0"/>
                  <a:pt x="1803" y="0"/>
                  <a:pt x="1803" y="0"/>
                </a:cubicBezTo>
                <a:cubicBezTo>
                  <a:pt x="2522" y="0"/>
                  <a:pt x="2522" y="0"/>
                  <a:pt x="2522" y="0"/>
                </a:cubicBezTo>
                <a:cubicBezTo>
                  <a:pt x="2522" y="215"/>
                  <a:pt x="2348" y="388"/>
                  <a:pt x="2134" y="388"/>
                </a:cubicBezTo>
                <a:close/>
              </a:path>
            </a:pathLst>
          </a:custGeom>
          <a:noFill/>
          <a:ln>
            <a:solidFill>
              <a:schemeClr val="bg1"/>
            </a:solidFill>
          </a:ln>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6" name="Freeform 4"/>
          <p:cNvSpPr/>
          <p:nvPr/>
        </p:nvSpPr>
        <p:spPr bwMode="auto">
          <a:xfrm>
            <a:off x="941388" y="1603375"/>
            <a:ext cx="6164262" cy="280988"/>
          </a:xfrm>
          <a:custGeom>
            <a:avLst/>
            <a:gdLst>
              <a:gd name="T0" fmla="*/ 0 w 3883"/>
              <a:gd name="T1" fmla="*/ 0 h 177"/>
              <a:gd name="T2" fmla="*/ 3883 w 3883"/>
              <a:gd name="T3" fmla="*/ 0 h 177"/>
              <a:gd name="T4" fmla="*/ 3883 w 3883"/>
              <a:gd name="T5" fmla="*/ 177 h 177"/>
            </a:gdLst>
            <a:ahLst/>
            <a:cxnLst>
              <a:cxn ang="0">
                <a:pos x="T0" y="T1"/>
              </a:cxn>
              <a:cxn ang="0">
                <a:pos x="T2" y="T3"/>
              </a:cxn>
              <a:cxn ang="0">
                <a:pos x="T4" y="T5"/>
              </a:cxn>
            </a:cxnLst>
            <a:rect l="0" t="0" r="r" b="b"/>
            <a:pathLst>
              <a:path w="3883" h="177">
                <a:moveTo>
                  <a:pt x="0" y="0"/>
                </a:moveTo>
                <a:lnTo>
                  <a:pt x="3883" y="0"/>
                </a:lnTo>
                <a:lnTo>
                  <a:pt x="3883" y="177"/>
                </a:lnTo>
              </a:path>
            </a:pathLst>
          </a:custGeom>
          <a:noFill/>
          <a:ln w="12700" cap="flat" cmpd="sng">
            <a:solidFill>
              <a:schemeClr val="bg1"/>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7" name="Freeform 5"/>
          <p:cNvSpPr/>
          <p:nvPr/>
        </p:nvSpPr>
        <p:spPr bwMode="auto">
          <a:xfrm>
            <a:off x="941388" y="4162425"/>
            <a:ext cx="6164262" cy="279400"/>
          </a:xfrm>
          <a:custGeom>
            <a:avLst/>
            <a:gdLst>
              <a:gd name="T0" fmla="*/ 0 w 3883"/>
              <a:gd name="T1" fmla="*/ 176 h 176"/>
              <a:gd name="T2" fmla="*/ 3883 w 3883"/>
              <a:gd name="T3" fmla="*/ 176 h 176"/>
              <a:gd name="T4" fmla="*/ 3883 w 3883"/>
              <a:gd name="T5" fmla="*/ 0 h 176"/>
            </a:gdLst>
            <a:ahLst/>
            <a:cxnLst>
              <a:cxn ang="0">
                <a:pos x="T0" y="T1"/>
              </a:cxn>
              <a:cxn ang="0">
                <a:pos x="T2" y="T3"/>
              </a:cxn>
              <a:cxn ang="0">
                <a:pos x="T4" y="T5"/>
              </a:cxn>
            </a:cxnLst>
            <a:rect l="0" t="0" r="r" b="b"/>
            <a:pathLst>
              <a:path w="3883" h="176">
                <a:moveTo>
                  <a:pt x="0" y="176"/>
                </a:moveTo>
                <a:lnTo>
                  <a:pt x="3883" y="176"/>
                </a:lnTo>
                <a:lnTo>
                  <a:pt x="3883" y="0"/>
                </a:lnTo>
              </a:path>
            </a:pathLst>
          </a:custGeom>
          <a:noFill/>
          <a:ln w="12700" cap="flat" cmpd="sng">
            <a:solidFill>
              <a:schemeClr val="bg1"/>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10" name="Text Box 65"/>
          <p:cNvSpPr txBox="1">
            <a:spLocks noChangeArrowheads="1"/>
          </p:cNvSpPr>
          <p:nvPr/>
        </p:nvSpPr>
        <p:spPr bwMode="auto">
          <a:xfrm>
            <a:off x="996315" y="1691005"/>
            <a:ext cx="4815840"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20000"/>
              </a:lnSpc>
            </a:pPr>
            <a:r>
              <a:rPr lang="zh-CN" altLang="en-US" sz="1400" b="1">
                <a:solidFill>
                  <a:schemeClr val="bg1"/>
                </a:solidFill>
                <a:latin typeface="Microsoft YaHei" panose="020B0503020204020204" pitchFamily="34" charset="-122"/>
                <a:ea typeface="Microsoft YaHei" panose="020B0503020204020204" pitchFamily="34" charset="-122"/>
              </a:rPr>
              <a:t>Vissem</a:t>
            </a:r>
            <a:endParaRPr lang="zh-CN" altLang="en-US" sz="1400" b="1">
              <a:solidFill>
                <a:schemeClr val="bg1"/>
              </a:solidFill>
              <a:latin typeface="Microsoft YaHei" panose="020B0503020204020204" pitchFamily="34" charset="-122"/>
              <a:ea typeface="Microsoft YaHei" panose="020B0503020204020204" pitchFamily="34" charset="-122"/>
            </a:endParaRPr>
          </a:p>
          <a:p>
            <a:pPr eaLnBrk="1" hangingPunct="1">
              <a:lnSpc>
                <a:spcPct val="120000"/>
              </a:lnSpc>
            </a:pPr>
            <a:r>
              <a:rPr lang="zh-CN" altLang="en-US" sz="1400">
                <a:solidFill>
                  <a:schemeClr val="bg1"/>
                </a:solidFill>
                <a:latin typeface="Microsoft YaHei" panose="020B0503020204020204" pitchFamily="34" charset="-122"/>
                <a:ea typeface="Microsoft YaHei" panose="020B0503020204020204" pitchFamily="34" charset="-122"/>
              </a:rPr>
              <a:t>是基於視覺語義的程序理解的一种方法，也即是相当于论文中的</a:t>
            </a:r>
            <a:r>
              <a:rPr lang="zh-CN" altLang="en-US" sz="1400">
                <a:solidFill>
                  <a:schemeClr val="bg1"/>
                </a:solidFill>
                <a:latin typeface="Microsoft YaHei" panose="020B0503020204020204" pitchFamily="34" charset="-122"/>
                <a:ea typeface="Microsoft YaHei" panose="020B0503020204020204" pitchFamily="34" charset="-122"/>
                <a:sym typeface="+mn-ea"/>
              </a:rPr>
              <a:t>Image understanding和Natural language generation的部分结合</a:t>
            </a:r>
            <a:r>
              <a:rPr lang="zh-CN" altLang="en-US" sz="1000">
                <a:solidFill>
                  <a:schemeClr val="bg1"/>
                </a:solidFill>
                <a:latin typeface="Microsoft YaHei" panose="020B0503020204020204" pitchFamily="34" charset="-122"/>
                <a:ea typeface="Microsoft YaHei" panose="020B0503020204020204" pitchFamily="34" charset="-122"/>
                <a:sym typeface="+mn-ea"/>
              </a:rPr>
              <a:t>。</a:t>
            </a:r>
            <a:endParaRPr lang="zh-CN" altLang="en-US" sz="1000">
              <a:solidFill>
                <a:schemeClr val="bg1"/>
              </a:solidFill>
              <a:latin typeface="Microsoft YaHei" panose="020B0503020204020204" pitchFamily="34" charset="-122"/>
              <a:ea typeface="Microsoft YaHei" panose="020B0503020204020204" pitchFamily="34" charset="-122"/>
              <a:sym typeface="+mn-ea"/>
            </a:endParaRPr>
          </a:p>
        </p:txBody>
      </p:sp>
      <p:sp>
        <p:nvSpPr>
          <p:cNvPr id="11" name="Text Box 65"/>
          <p:cNvSpPr txBox="1">
            <a:spLocks noChangeArrowheads="1"/>
          </p:cNvSpPr>
          <p:nvPr/>
        </p:nvSpPr>
        <p:spPr bwMode="auto">
          <a:xfrm>
            <a:off x="878205" y="3405505"/>
            <a:ext cx="4933315"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20000"/>
              </a:lnSpc>
            </a:pPr>
            <a:r>
              <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简单来说，vissem是经过训练后，可以辨别</a:t>
            </a:r>
            <a:r>
              <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指定资料夹的图像里是否或有多少符合</a:t>
            </a:r>
            <a:r>
              <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用户输入（图像描述）的图像。</a:t>
            </a:r>
            <a:endPar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2" name="Freeform 103"/>
          <p:cNvSpPr>
            <a:spLocks noEditPoints="1" noChangeArrowheads="1"/>
          </p:cNvSpPr>
          <p:nvPr/>
        </p:nvSpPr>
        <p:spPr bwMode="auto">
          <a:xfrm>
            <a:off x="6838950" y="2533650"/>
            <a:ext cx="465138" cy="358775"/>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
              <a:gd name="T151" fmla="*/ 0 h 75"/>
              <a:gd name="T152" fmla="*/ 97 w 97"/>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dirty="0">
              <a:solidFill>
                <a:schemeClr val="bg1"/>
              </a:solidFill>
              <a:latin typeface="Microsoft YaHei" panose="020B0503020204020204" pitchFamily="34" charset="-122"/>
              <a:ea typeface="Microsoft YaHei" panose="020B0503020204020204" pitchFamily="34" charset="-122"/>
              <a:sym typeface="SimSun" panose="02010600030101010101" pitchFamily="2" charset="-122"/>
            </a:endParaRPr>
          </a:p>
        </p:txBody>
      </p:sp>
      <p:sp>
        <p:nvSpPr>
          <p:cNvPr id="13" name="Freeform 33"/>
          <p:cNvSpPr>
            <a:spLocks noEditPoints="1" noChangeArrowheads="1"/>
          </p:cNvSpPr>
          <p:nvPr/>
        </p:nvSpPr>
        <p:spPr bwMode="auto">
          <a:xfrm>
            <a:off x="6899275" y="3673475"/>
            <a:ext cx="412750" cy="266700"/>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dirty="0">
              <a:solidFill>
                <a:schemeClr val="bg1"/>
              </a:solidFill>
              <a:latin typeface="Microsoft YaHei" panose="020B0503020204020204" pitchFamily="34" charset="-122"/>
              <a:ea typeface="Microsoft YaHei" panose="020B0503020204020204" pitchFamily="34" charset="-122"/>
              <a:sym typeface="SimSun"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22" presetClass="entr" presetSubtype="2"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right)">
                                      <p:cBhvr>
                                        <p:cTn id="16" dur="500"/>
                                        <p:tgtEl>
                                          <p:spTgt spid="6"/>
                                        </p:tgtEl>
                                      </p:cBhvr>
                                    </p:animEffect>
                                  </p:childTnLst>
                                </p:cTn>
                              </p:par>
                              <p:par>
                                <p:cTn id="17" presetID="53" presetClass="entr" presetSubtype="16"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22" presetClass="entr" presetSubtype="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right)">
                                      <p:cBhvr>
                                        <p:cTn id="24" dur="500"/>
                                        <p:tgtEl>
                                          <p:spTgt spid="5"/>
                                        </p:tgtEl>
                                      </p:cBhvr>
                                    </p:animEffect>
                                  </p:childTnLst>
                                </p:cTn>
                              </p:par>
                              <p:par>
                                <p:cTn id="25" presetID="22" presetClass="entr" presetSubtype="2"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par>
                                <p:cTn id="28" presetID="53" presetClass="entr" presetSubtype="16" fill="hold" grpId="0" nodeType="withEffect">
                                  <p:stCondLst>
                                    <p:cond delay="50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rPr>
              <a:t>关键难点</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bwMode="auto">
          <a:xfrm>
            <a:off x="1095375" y="1337310"/>
            <a:ext cx="3333115" cy="2633345"/>
            <a:chOff x="839089" y="1015825"/>
            <a:chExt cx="4688114" cy="4877531"/>
          </a:xfrm>
        </p:grpSpPr>
        <p:grpSp>
          <p:nvGrpSpPr>
            <p:cNvPr id="44046" name="组合 4"/>
            <p:cNvGrpSpPr/>
            <p:nvPr/>
          </p:nvGrpSpPr>
          <p:grpSpPr bwMode="auto">
            <a:xfrm rot="-297887">
              <a:off x="2313380" y="1015825"/>
              <a:ext cx="1482151" cy="1487649"/>
              <a:chOff x="3130077" y="1143064"/>
              <a:chExt cx="1735225" cy="1741663"/>
            </a:xfrm>
          </p:grpSpPr>
          <p:cxnSp>
            <p:nvCxnSpPr>
              <p:cNvPr id="7" name="直接连接符 6"/>
              <p:cNvCxnSpPr>
                <a:endCxn id="44050"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8" name="直接连接符 7"/>
              <p:cNvCxnSpPr>
                <a:stCxn id="44050"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44050" name="椭圆 8"/>
              <p:cNvSpPr>
                <a:spLocks noChangeArrowheads="1"/>
              </p:cNvSpPr>
              <p:nvPr/>
            </p:nvSpPr>
            <p:spPr bwMode="auto">
              <a:xfrm>
                <a:off x="3920179" y="1143064"/>
                <a:ext cx="290506" cy="1317397"/>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spAutoFit/>
              </a:bodyPr>
              <a:lstStyle/>
              <a:p>
                <a:pPr algn="ctr" eaLnBrk="1" hangingPunct="1"/>
                <a:endParaRPr lang="zh-CN" altLang="en-US" sz="3300">
                  <a:solidFill>
                    <a:schemeClr val="bg1"/>
                  </a:solidFill>
                  <a:latin typeface="Microsoft YaHei" panose="020B0503020204020204" pitchFamily="34" charset="-122"/>
                  <a:ea typeface="Microsoft YaHei" panose="020B0503020204020204" pitchFamily="34" charset="-122"/>
                </a:endParaRPr>
              </a:p>
            </p:txBody>
          </p:sp>
        </p:grpSp>
        <p:sp>
          <p:nvSpPr>
            <p:cNvPr id="6" name="矩形 5"/>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grpSp>
      <p:sp>
        <p:nvSpPr>
          <p:cNvPr id="10" name="矩形 9"/>
          <p:cNvSpPr>
            <a:spLocks noChangeArrowheads="1"/>
          </p:cNvSpPr>
          <p:nvPr/>
        </p:nvSpPr>
        <p:spPr bwMode="auto">
          <a:xfrm>
            <a:off x="1195388" y="2370138"/>
            <a:ext cx="3119437" cy="1186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eaLnBrk="1" hangingPunct="1">
              <a:lnSpc>
                <a:spcPct val="130000"/>
              </a:lnSpc>
            </a:pPr>
            <a:r>
              <a:rPr lang="zh-CN" altLang="en-US" sz="1400">
                <a:solidFill>
                  <a:schemeClr val="bg1"/>
                </a:solidFill>
                <a:latin typeface="Microsoft YaHei" panose="020B0503020204020204" pitchFamily="34" charset="-122"/>
                <a:ea typeface="Microsoft YaHei" panose="020B0503020204020204" pitchFamily="34" charset="-122"/>
              </a:rPr>
              <a:t>Image understanding 模塊旨在提取有關軟件功能的語義信息，首先從作為單個圖像的每個單獨的視覺輸出中提取，分別通過圖像</a:t>
            </a:r>
            <a:r>
              <a:rPr lang="zh-CN" altLang="en-US" sz="1400">
                <a:solidFill>
                  <a:schemeClr val="bg1"/>
                </a:solidFill>
                <a:latin typeface="Microsoft YaHei" panose="020B0503020204020204" pitchFamily="34" charset="-122"/>
                <a:ea typeface="Microsoft YaHei" panose="020B0503020204020204" pitchFamily="34" charset="-122"/>
                <a:sym typeface="+mn-ea"/>
              </a:rPr>
              <a:t>生成</a:t>
            </a:r>
            <a:r>
              <a:rPr lang="zh-CN" altLang="en-US" sz="1400">
                <a:solidFill>
                  <a:schemeClr val="bg1"/>
                </a:solidFill>
                <a:latin typeface="Microsoft YaHei" panose="020B0503020204020204" pitchFamily="34" charset="-122"/>
                <a:ea typeface="Microsoft YaHei" panose="020B0503020204020204" pitchFamily="34" charset="-122"/>
              </a:rPr>
              <a:t>描述。</a:t>
            </a:r>
            <a:endParaRPr lang="zh-CN" altLang="en-US" sz="1400">
              <a:solidFill>
                <a:schemeClr val="bg1"/>
              </a:solidFill>
              <a:latin typeface="Microsoft YaHei" panose="020B0503020204020204" pitchFamily="34" charset="-122"/>
              <a:ea typeface="Microsoft YaHei" panose="020B0503020204020204" pitchFamily="34" charset="-122"/>
            </a:endParaRPr>
          </a:p>
        </p:txBody>
      </p:sp>
      <p:grpSp>
        <p:nvGrpSpPr>
          <p:cNvPr id="12" name="组合 11"/>
          <p:cNvGrpSpPr/>
          <p:nvPr/>
        </p:nvGrpSpPr>
        <p:grpSpPr bwMode="auto">
          <a:xfrm>
            <a:off x="4947285" y="278130"/>
            <a:ext cx="3668395" cy="4262120"/>
            <a:chOff x="6502470" y="1193017"/>
            <a:chExt cx="3467440" cy="3807479"/>
          </a:xfrm>
        </p:grpSpPr>
        <p:grpSp>
          <p:nvGrpSpPr>
            <p:cNvPr id="44041" name="组合 12"/>
            <p:cNvGrpSpPr/>
            <p:nvPr/>
          </p:nvGrpSpPr>
          <p:grpSpPr bwMode="auto">
            <a:xfrm rot="-297887">
              <a:off x="7513178" y="1193017"/>
              <a:ext cx="1250297" cy="1304594"/>
              <a:chOff x="3103525" y="996074"/>
              <a:chExt cx="1790434" cy="1868188"/>
            </a:xfrm>
          </p:grpSpPr>
          <p:cxnSp>
            <p:nvCxnSpPr>
              <p:cNvPr id="15" name="直接连接符 14"/>
              <p:cNvCxnSpPr>
                <a:endCxn id="44045" idx="3"/>
              </p:cNvCxnSpPr>
              <p:nvPr/>
            </p:nvCxnSpPr>
            <p:spPr>
              <a:xfrm rot="297887" flipV="1">
                <a:off x="3103298" y="2330272"/>
                <a:ext cx="842209" cy="442491"/>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16" name="直接连接符 15"/>
              <p:cNvCxnSpPr>
                <a:stCxn id="44045" idx="5"/>
              </p:cNvCxnSpPr>
              <p:nvPr/>
            </p:nvCxnSpPr>
            <p:spPr>
              <a:xfrm rot="297887">
                <a:off x="4145266" y="2401567"/>
                <a:ext cx="748293" cy="460676"/>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44045" name="椭圆 16"/>
              <p:cNvSpPr>
                <a:spLocks noChangeArrowheads="1"/>
              </p:cNvSpPr>
              <p:nvPr/>
            </p:nvSpPr>
            <p:spPr bwMode="auto">
              <a:xfrm>
                <a:off x="3920179" y="996074"/>
                <a:ext cx="290507" cy="1611380"/>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spAutoFit/>
              </a:bodyPr>
              <a:lstStyle/>
              <a:p>
                <a:pPr algn="ctr" eaLnBrk="1" hangingPunct="1"/>
                <a:endParaRPr lang="zh-CN" altLang="en-US" sz="3300">
                  <a:solidFill>
                    <a:schemeClr val="bg1"/>
                  </a:solidFill>
                  <a:latin typeface="Microsoft YaHei" panose="020B0503020204020204" pitchFamily="34" charset="-122"/>
                  <a:ea typeface="Microsoft YaHei" panose="020B0503020204020204" pitchFamily="34" charset="-122"/>
                </a:endParaRPr>
              </a:p>
            </p:txBody>
          </p:sp>
        </p:grpSp>
        <p:sp>
          <p:nvSpPr>
            <p:cNvPr id="14" name="矩形 13"/>
            <p:cNvSpPr/>
            <p:nvPr/>
          </p:nvSpPr>
          <p:spPr>
            <a:xfrm>
              <a:off x="6502470" y="2464998"/>
              <a:ext cx="3467440" cy="2535498"/>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grpSp>
      <p:sp>
        <p:nvSpPr>
          <p:cNvPr id="18" name="矩形 17"/>
          <p:cNvSpPr>
            <a:spLocks noChangeArrowheads="1"/>
          </p:cNvSpPr>
          <p:nvPr/>
        </p:nvSpPr>
        <p:spPr bwMode="auto">
          <a:xfrm>
            <a:off x="5085080" y="1861820"/>
            <a:ext cx="3354070" cy="174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l" eaLnBrk="1" hangingPunct="1">
              <a:lnSpc>
                <a:spcPct val="130000"/>
              </a:lnSpc>
              <a:buClrTx/>
              <a:buSzTx/>
              <a:buFontTx/>
            </a:pPr>
            <a:r>
              <a:rPr lang="zh-CN" altLang="en-US" sz="1400">
                <a:solidFill>
                  <a:schemeClr val="bg1"/>
                </a:solidFill>
                <a:latin typeface="Microsoft YaHei" panose="020B0503020204020204" pitchFamily="34" charset="-122"/>
                <a:ea typeface="Microsoft YaHei" panose="020B0503020204020204" pitchFamily="34" charset="-122"/>
              </a:rPr>
              <a:t>為了理解每個視覺輸出，</a:t>
            </a:r>
            <a:r>
              <a:rPr lang="zh-CN" altLang="en-US" sz="1400">
                <a:solidFill>
                  <a:schemeClr val="bg1"/>
                </a:solidFill>
                <a:latin typeface="Microsoft YaHei" panose="020B0503020204020204" pitchFamily="34" charset="-122"/>
                <a:ea typeface="Microsoft YaHei" panose="020B0503020204020204" pitchFamily="34" charset="-122"/>
                <a:sym typeface="+mn-ea"/>
              </a:rPr>
              <a:t>Image understanding </a:t>
            </a:r>
            <a:r>
              <a:rPr lang="zh-CN" altLang="en-US" sz="1400">
                <a:solidFill>
                  <a:schemeClr val="bg1"/>
                </a:solidFill>
                <a:latin typeface="Microsoft YaHei" panose="020B0503020204020204" pitchFamily="34" charset="-122"/>
                <a:ea typeface="Microsoft YaHei" panose="020B0503020204020204" pitchFamily="34" charset="-122"/>
              </a:rPr>
              <a:t>專注於識別各種視覺元素，包括對象、每個對象的屬性、對象之間的空間關係和場景類型，使用卷積神經網絡 (CNN)，它具有捕獲圖像視覺元素的深層特徵的優勢。</a:t>
            </a:r>
            <a:endParaRPr lang="zh-CN" altLang="en-US" sz="140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p:cNvSpPr txBox="1"/>
          <p:nvPr/>
        </p:nvSpPr>
        <p:spPr>
          <a:xfrm>
            <a:off x="1128395" y="1186180"/>
            <a:ext cx="6886575" cy="607695"/>
          </a:xfrm>
          <a:prstGeom prst="rect">
            <a:avLst/>
          </a:prstGeom>
          <a:noFill/>
        </p:spPr>
        <p:txBody>
          <a:bodyPr wrap="square">
            <a:spAutoFit/>
          </a:bodyPr>
          <a:lstStyle/>
          <a:p>
            <a:pPr defTabSz="684530" eaLnBrk="1" fontAlgn="auto" hangingPunct="1">
              <a:lnSpc>
                <a:spcPct val="120000"/>
              </a:lnSpc>
              <a:spcBef>
                <a:spcPts val="0"/>
              </a:spcBef>
              <a:spcAft>
                <a:spcPts val="0"/>
              </a:spcAft>
              <a:defRPr/>
            </a:pPr>
            <a:r>
              <a:rPr lang="zh-CN" altLang="en-US" sz="1400">
                <a:solidFill>
                  <a:schemeClr val="bg1"/>
                </a:solidFill>
                <a:latin typeface="Microsoft YaHei" panose="020B0503020204020204" pitchFamily="34" charset="-122"/>
                <a:ea typeface="Microsoft YaHei" panose="020B0503020204020204" pitchFamily="34" charset="-122"/>
              </a:rPr>
              <a:t>圖中說明了通過基於深度學習 (Deep Learning) 的圖像理解的提取過程。在這個示例中還給出了 VSL 概念的具體實例（例如，視覺輸出、視覺語義）。</a:t>
            </a:r>
            <a:endParaRPr lang="zh-CN" altLang="en-US" sz="1400">
              <a:solidFill>
                <a:schemeClr val="bg1"/>
              </a:solidFill>
              <a:latin typeface="Microsoft YaHei" panose="020B0503020204020204" pitchFamily="34" charset="-122"/>
              <a:ea typeface="Microsoft YaHei" panose="020B0503020204020204" pitchFamily="34" charset="-122"/>
            </a:endParaRPr>
          </a:p>
        </p:txBody>
      </p:sp>
      <p:pic>
        <p:nvPicPr>
          <p:cNvPr id="46087"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411163" y="365125"/>
            <a:ext cx="1760537"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sym typeface="+mn-ea"/>
              </a:rPr>
              <a:t>关键难点</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pic>
        <p:nvPicPr>
          <p:cNvPr id="2" name="图片 1" descr="QQ截图20211128210336"/>
          <p:cNvPicPr>
            <a:picLocks noChangeAspect="1"/>
          </p:cNvPicPr>
          <p:nvPr/>
        </p:nvPicPr>
        <p:blipFill>
          <a:blip r:embed="rId2"/>
          <a:stretch>
            <a:fillRect/>
          </a:stretch>
        </p:blipFill>
        <p:spPr>
          <a:xfrm>
            <a:off x="276225" y="2456815"/>
            <a:ext cx="8591550" cy="1798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p:cNvSpPr txBox="1"/>
          <p:nvPr/>
        </p:nvSpPr>
        <p:spPr>
          <a:xfrm>
            <a:off x="904875" y="1442720"/>
            <a:ext cx="6886575" cy="2416810"/>
          </a:xfrm>
          <a:prstGeom prst="rect">
            <a:avLst/>
          </a:prstGeom>
          <a:noFill/>
        </p:spPr>
        <p:txBody>
          <a:bodyPr wrap="square">
            <a:spAutoFit/>
          </a:bodyPr>
          <a:lstStyle/>
          <a:p>
            <a:pPr defTabSz="684530" eaLnBrk="1" fontAlgn="auto" hangingPunct="1">
              <a:lnSpc>
                <a:spcPct val="120000"/>
              </a:lnSpc>
              <a:spcBef>
                <a:spcPts val="0"/>
              </a:spcBef>
              <a:spcAft>
                <a:spcPts val="0"/>
              </a:spcAft>
              <a:defRPr/>
            </a:pPr>
            <a:r>
              <a:rPr lang="en-US" altLang="zh-CN" sz="1400">
                <a:solidFill>
                  <a:schemeClr val="bg1"/>
                </a:solidFill>
                <a:latin typeface="Microsoft YaHei" panose="020B0503020204020204" pitchFamily="34" charset="-122"/>
                <a:ea typeface="Microsoft YaHei" panose="020B0503020204020204" pitchFamily="34" charset="-122"/>
              </a:rPr>
              <a:t>Vissem</a:t>
            </a:r>
            <a:r>
              <a:rPr lang="zh-CN" altLang="en-US" sz="1400">
                <a:solidFill>
                  <a:schemeClr val="bg1"/>
                </a:solidFill>
                <a:latin typeface="Microsoft YaHei" panose="020B0503020204020204" pitchFamily="34" charset="-122"/>
                <a:ea typeface="Microsoft YaHei" panose="020B0503020204020204" pitchFamily="34" charset="-122"/>
              </a:rPr>
              <a:t>的項目結構</a:t>
            </a:r>
            <a:r>
              <a:rPr lang="zh-CN" altLang="en-US" sz="1400">
                <a:solidFill>
                  <a:schemeClr val="bg1"/>
                </a:solidFill>
                <a:latin typeface="Microsoft YaHei" panose="020B0503020204020204" pitchFamily="34" charset="-122"/>
                <a:ea typeface="Microsoft YaHei" panose="020B0503020204020204" pitchFamily="34" charset="-122"/>
              </a:rPr>
              <a:t>主要分为</a:t>
            </a:r>
            <a:r>
              <a:rPr lang="en-US" altLang="zh-CN" sz="1400">
                <a:solidFill>
                  <a:schemeClr val="bg1"/>
                </a:solidFill>
                <a:latin typeface="Microsoft YaHei" panose="020B0503020204020204" pitchFamily="34" charset="-122"/>
                <a:ea typeface="Microsoft YaHei" panose="020B0503020204020204" pitchFamily="34" charset="-122"/>
              </a:rPr>
              <a:t>4個模塊：</a:t>
            </a:r>
            <a:endParaRPr lang="en-US" altLang="zh-CN"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r>
              <a:rPr lang="en-US" altLang="zh-CN" sz="1400">
                <a:solidFill>
                  <a:schemeClr val="bg1"/>
                </a:solidFill>
                <a:latin typeface="Microsoft YaHei" panose="020B0503020204020204" pitchFamily="34" charset="-122"/>
                <a:ea typeface="Microsoft YaHei" panose="020B0503020204020204" pitchFamily="34" charset="-122"/>
              </a:rPr>
              <a:t>1.VOR.py </a:t>
            </a:r>
            <a:r>
              <a:rPr lang="zh-CN" altLang="en-US" sz="1400">
                <a:solidFill>
                  <a:schemeClr val="bg1"/>
                </a:solidFill>
                <a:latin typeface="Microsoft YaHei" panose="020B0503020204020204" pitchFamily="34" charset="-122"/>
                <a:ea typeface="Microsoft YaHei" panose="020B0503020204020204" pitchFamily="34" charset="-122"/>
              </a:rPr>
              <a:t>（主程序</a:t>
            </a:r>
            <a:r>
              <a:rPr lang="zh-CN" altLang="en-US" sz="1400">
                <a:solidFill>
                  <a:schemeClr val="bg1"/>
                </a:solidFill>
                <a:latin typeface="Microsoft YaHei" panose="020B0503020204020204" pitchFamily="34" charset="-122"/>
                <a:ea typeface="Microsoft YaHei" panose="020B0503020204020204" pitchFamily="34" charset="-122"/>
              </a:rPr>
              <a:t>运行）</a:t>
            </a:r>
            <a:endParaRPr lang="en-US" altLang="zh-CN"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r>
              <a:rPr lang="en-US" altLang="zh-CN" sz="1400">
                <a:solidFill>
                  <a:schemeClr val="bg1"/>
                </a:solidFill>
                <a:latin typeface="Microsoft YaHei" panose="020B0503020204020204" pitchFamily="34" charset="-122"/>
                <a:ea typeface="Microsoft YaHei" panose="020B0503020204020204" pitchFamily="34" charset="-122"/>
              </a:rPr>
              <a:t>2. Train.py </a:t>
            </a:r>
            <a:r>
              <a:rPr lang="zh-CN" altLang="en-US" sz="1400">
                <a:solidFill>
                  <a:schemeClr val="bg1"/>
                </a:solidFill>
                <a:latin typeface="Microsoft YaHei" panose="020B0503020204020204" pitchFamily="34" charset="-122"/>
                <a:ea typeface="Microsoft YaHei" panose="020B0503020204020204" pitchFamily="34" charset="-122"/>
              </a:rPr>
              <a:t>（训练</a:t>
            </a:r>
            <a:r>
              <a:rPr lang="zh-CN" altLang="en-US" sz="1400">
                <a:solidFill>
                  <a:schemeClr val="bg1"/>
                </a:solidFill>
                <a:latin typeface="Microsoft YaHei" panose="020B0503020204020204" pitchFamily="34" charset="-122"/>
                <a:ea typeface="Microsoft YaHei" panose="020B0503020204020204" pitchFamily="34" charset="-122"/>
              </a:rPr>
              <a:t>模块）</a:t>
            </a:r>
            <a:endParaRPr lang="en-US" altLang="zh-CN"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r>
              <a:rPr lang="en-US" altLang="zh-CN" sz="1400">
                <a:solidFill>
                  <a:schemeClr val="bg1"/>
                </a:solidFill>
                <a:latin typeface="Microsoft YaHei" panose="020B0503020204020204" pitchFamily="34" charset="-122"/>
                <a:ea typeface="Microsoft YaHei" panose="020B0503020204020204" pitchFamily="34" charset="-122"/>
              </a:rPr>
              <a:t>3. ImageExtract.py </a:t>
            </a:r>
            <a:r>
              <a:rPr lang="zh-CN" altLang="en-US" sz="1400">
                <a:solidFill>
                  <a:schemeClr val="bg1"/>
                </a:solidFill>
                <a:latin typeface="Microsoft YaHei" panose="020B0503020204020204" pitchFamily="34" charset="-122"/>
                <a:ea typeface="Microsoft YaHei" panose="020B0503020204020204" pitchFamily="34" charset="-122"/>
              </a:rPr>
              <a:t>（将圖像分割</a:t>
            </a:r>
            <a:r>
              <a:rPr lang="zh-CN" altLang="en-US" sz="1400">
                <a:solidFill>
                  <a:schemeClr val="bg1"/>
                </a:solidFill>
                <a:latin typeface="Microsoft YaHei" panose="020B0503020204020204" pitchFamily="34" charset="-122"/>
                <a:ea typeface="Microsoft YaHei" panose="020B0503020204020204" pitchFamily="34" charset="-122"/>
              </a:rPr>
              <a:t>成ROI）</a:t>
            </a:r>
            <a:endParaRPr lang="en-US" altLang="zh-CN"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r>
              <a:rPr lang="en-US" altLang="zh-CN" sz="1400">
                <a:solidFill>
                  <a:schemeClr val="bg1"/>
                </a:solidFill>
                <a:latin typeface="Microsoft YaHei" panose="020B0503020204020204" pitchFamily="34" charset="-122"/>
                <a:ea typeface="Microsoft YaHei" panose="020B0503020204020204" pitchFamily="34" charset="-122"/>
              </a:rPr>
              <a:t>4. Classify.py </a:t>
            </a:r>
            <a:r>
              <a:rPr lang="zh-CN" altLang="en-US" sz="1400">
                <a:solidFill>
                  <a:schemeClr val="bg1"/>
                </a:solidFill>
                <a:latin typeface="Microsoft YaHei" panose="020B0503020204020204" pitchFamily="34" charset="-122"/>
                <a:ea typeface="Microsoft YaHei" panose="020B0503020204020204" pitchFamily="34" charset="-122"/>
              </a:rPr>
              <a:t>（分类得到</a:t>
            </a:r>
            <a:r>
              <a:rPr lang="en-US" altLang="zh-CN" sz="1400">
                <a:solidFill>
                  <a:schemeClr val="bg1"/>
                </a:solidFill>
                <a:latin typeface="Microsoft YaHei" panose="020B0503020204020204" pitchFamily="34" charset="-122"/>
                <a:ea typeface="Microsoft YaHei" panose="020B0503020204020204" pitchFamily="34" charset="-122"/>
              </a:rPr>
              <a:t>labels</a:t>
            </a:r>
            <a:r>
              <a:rPr lang="zh-CN" altLang="en-US" sz="1400">
                <a:solidFill>
                  <a:schemeClr val="bg1"/>
                </a:solidFill>
                <a:latin typeface="Microsoft YaHei" panose="020B0503020204020204" pitchFamily="34" charset="-122"/>
                <a:ea typeface="Microsoft YaHei" panose="020B0503020204020204" pitchFamily="34" charset="-122"/>
              </a:rPr>
              <a:t>，即图像的</a:t>
            </a:r>
            <a:r>
              <a:rPr lang="zh-CN" altLang="en-US" sz="1400">
                <a:solidFill>
                  <a:schemeClr val="bg1"/>
                </a:solidFill>
                <a:latin typeface="Microsoft YaHei" panose="020B0503020204020204" pitchFamily="34" charset="-122"/>
                <a:ea typeface="Microsoft YaHei" panose="020B0503020204020204" pitchFamily="34" charset="-122"/>
              </a:rPr>
              <a:t>描述）</a:t>
            </a:r>
            <a:endParaRPr lang="zh-CN" altLang="en-US"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endParaRPr lang="zh-CN" altLang="en-US"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r>
              <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主要功能：vissem是经过训练后，可以辨别指定资</a:t>
            </a:r>
            <a:endPar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684530" eaLnBrk="1" fontAlgn="auto" hangingPunct="1">
              <a:lnSpc>
                <a:spcPct val="120000"/>
              </a:lnSpc>
              <a:spcBef>
                <a:spcPts val="0"/>
              </a:spcBef>
              <a:spcAft>
                <a:spcPts val="0"/>
              </a:spcAft>
              <a:defRPr/>
            </a:pPr>
            <a:r>
              <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料夹的图像里是否或有多少符合用户输入（图像描</a:t>
            </a:r>
            <a:endPar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684530" eaLnBrk="1" fontAlgn="auto" hangingPunct="1">
              <a:lnSpc>
                <a:spcPct val="120000"/>
              </a:lnSpc>
              <a:spcBef>
                <a:spcPts val="0"/>
              </a:spcBef>
              <a:spcAft>
                <a:spcPts val="0"/>
              </a:spcAft>
              <a:defRPr/>
            </a:pPr>
            <a:r>
              <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述）的图像。</a:t>
            </a:r>
            <a:endParaRPr lang="zh-CN" altLang="en-US" sz="1400">
              <a:solidFill>
                <a:schemeClr val="bg1"/>
              </a:solidFill>
              <a:latin typeface="Microsoft YaHei" panose="020B0503020204020204" pitchFamily="34" charset="-122"/>
              <a:ea typeface="Microsoft YaHei" panose="020B0503020204020204" pitchFamily="34" charset="-122"/>
            </a:endParaRPr>
          </a:p>
        </p:txBody>
      </p:sp>
      <p:pic>
        <p:nvPicPr>
          <p:cNvPr id="46087"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411163" y="365125"/>
            <a:ext cx="1760537"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sym typeface="+mn-ea"/>
              </a:rPr>
              <a:t>关键</a:t>
            </a:r>
            <a:r>
              <a:rPr lang="zh-CN" altLang="en-US" sz="1600" dirty="0">
                <a:solidFill>
                  <a:schemeClr val="bg1">
                    <a:lumMod val="95000"/>
                  </a:schemeClr>
                </a:solidFill>
                <a:latin typeface="Microsoft YaHei" panose="020B0503020204020204" pitchFamily="34" charset="-122"/>
                <a:ea typeface="Microsoft YaHei" panose="020B0503020204020204" pitchFamily="34" charset="-122"/>
                <a:sym typeface="+mn-ea"/>
              </a:rPr>
              <a:t>技术</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sym typeface="+mn-ea"/>
            </a:endParaRPr>
          </a:p>
        </p:txBody>
      </p:sp>
      <p:pic>
        <p:nvPicPr>
          <p:cNvPr id="4" name="图片 3" descr="QQ截图20211128211807"/>
          <p:cNvPicPr>
            <a:picLocks noChangeAspect="1"/>
          </p:cNvPicPr>
          <p:nvPr/>
        </p:nvPicPr>
        <p:blipFill>
          <a:blip r:embed="rId2"/>
          <a:stretch>
            <a:fillRect/>
          </a:stretch>
        </p:blipFill>
        <p:spPr>
          <a:xfrm>
            <a:off x="5864860" y="635"/>
            <a:ext cx="2286635" cy="5142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p:cNvSpPr txBox="1"/>
          <p:nvPr/>
        </p:nvSpPr>
        <p:spPr>
          <a:xfrm>
            <a:off x="4598035" y="1283335"/>
            <a:ext cx="3877310" cy="2675255"/>
          </a:xfrm>
          <a:prstGeom prst="rect">
            <a:avLst/>
          </a:prstGeom>
          <a:noFill/>
        </p:spPr>
        <p:txBody>
          <a:bodyPr wrap="square">
            <a:spAutoFit/>
          </a:bodyPr>
          <a:lstStyle/>
          <a:p>
            <a:pPr defTabSz="684530" eaLnBrk="1" fontAlgn="auto" hangingPunct="1">
              <a:lnSpc>
                <a:spcPct val="120000"/>
              </a:lnSpc>
              <a:spcBef>
                <a:spcPts val="0"/>
              </a:spcBef>
              <a:spcAft>
                <a:spcPts val="0"/>
              </a:spcAft>
              <a:defRPr/>
            </a:pPr>
            <a:r>
              <a:rPr lang="zh-CN" altLang="en-US" sz="1400">
                <a:solidFill>
                  <a:schemeClr val="bg1"/>
                </a:solidFill>
                <a:latin typeface="Microsoft YaHei" panose="020B0503020204020204" pitchFamily="34" charset="-122"/>
                <a:ea typeface="Microsoft YaHei" panose="020B0503020204020204" pitchFamily="34" charset="-122"/>
              </a:rPr>
              <a:t>输入：</a:t>
            </a:r>
            <a:endParaRPr lang="zh-CN" altLang="en-US"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r>
              <a:rPr lang="zh-CN" altLang="en-US" sz="1400">
                <a:solidFill>
                  <a:schemeClr val="bg1"/>
                </a:solidFill>
                <a:latin typeface="Microsoft YaHei" panose="020B0503020204020204" pitchFamily="34" charset="-122"/>
                <a:ea typeface="Microsoft YaHei" panose="020B0503020204020204" pitchFamily="34" charset="-122"/>
              </a:rPr>
              <a:t>用户查询的图形，例如</a:t>
            </a:r>
            <a:r>
              <a:rPr lang="en-US" altLang="zh-CN" sz="1400">
                <a:solidFill>
                  <a:schemeClr val="bg1"/>
                </a:solidFill>
                <a:latin typeface="Microsoft YaHei" panose="020B0503020204020204" pitchFamily="34" charset="-122"/>
                <a:ea typeface="Microsoft YaHei" panose="020B0503020204020204" pitchFamily="34" charset="-122"/>
              </a:rPr>
              <a:t>( button, call, circle, triangle, checkbox)</a:t>
            </a:r>
            <a:endParaRPr lang="en-US" altLang="zh-CN"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endParaRPr lang="en-US" altLang="zh-CN"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r>
              <a:rPr lang="zh-CN" altLang="en-US" sz="1400">
                <a:solidFill>
                  <a:schemeClr val="bg1"/>
                </a:solidFill>
                <a:latin typeface="Microsoft YaHei" panose="020B0503020204020204" pitchFamily="34" charset="-122"/>
                <a:ea typeface="Microsoft YaHei" panose="020B0503020204020204" pitchFamily="34" charset="-122"/>
              </a:rPr>
              <a:t>输出：</a:t>
            </a:r>
            <a:endParaRPr lang="zh-CN" altLang="en-US"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r>
              <a:rPr lang="en-US" altLang="zh-CN" sz="1400">
                <a:solidFill>
                  <a:schemeClr val="bg1"/>
                </a:solidFill>
                <a:latin typeface="Microsoft YaHei" panose="020B0503020204020204" pitchFamily="34" charset="-122"/>
                <a:ea typeface="Microsoft YaHei" panose="020B0503020204020204" pitchFamily="34" charset="-122"/>
              </a:rPr>
              <a:t>X(</a:t>
            </a:r>
            <a:r>
              <a:rPr lang="zh-CN" altLang="en-US" sz="1400">
                <a:solidFill>
                  <a:schemeClr val="bg1"/>
                </a:solidFill>
                <a:latin typeface="Microsoft YaHei" panose="020B0503020204020204" pitchFamily="34" charset="-122"/>
                <a:ea typeface="Microsoft YaHei" panose="020B0503020204020204" pitchFamily="34" charset="-122"/>
              </a:rPr>
              <a:t>数量</a:t>
            </a:r>
            <a:r>
              <a:rPr lang="en-US" altLang="zh-CN" sz="1400">
                <a:solidFill>
                  <a:schemeClr val="bg1"/>
                </a:solidFill>
                <a:latin typeface="Microsoft YaHei" panose="020B0503020204020204" pitchFamily="34" charset="-122"/>
                <a:ea typeface="Microsoft YaHei" panose="020B0503020204020204" pitchFamily="34" charset="-122"/>
              </a:rPr>
              <a:t>)</a:t>
            </a:r>
            <a:endParaRPr lang="en-US" altLang="zh-CN"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r>
              <a:rPr lang="en-US" altLang="zh-CN" sz="1400">
                <a:solidFill>
                  <a:schemeClr val="bg1"/>
                </a:solidFill>
                <a:latin typeface="Microsoft YaHei" panose="020B0503020204020204" pitchFamily="34" charset="-122"/>
                <a:ea typeface="Microsoft YaHei" panose="020B0503020204020204" pitchFamily="34" charset="-122"/>
              </a:rPr>
              <a:t>programs found that produces output as</a:t>
            </a:r>
            <a:endParaRPr lang="en-US" altLang="zh-CN"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r>
              <a:rPr lang="en-US" altLang="zh-CN" sz="1400">
                <a:solidFill>
                  <a:schemeClr val="bg1"/>
                </a:solidFill>
                <a:latin typeface="Microsoft YaHei" panose="020B0503020204020204" pitchFamily="34" charset="-122"/>
                <a:ea typeface="Microsoft YaHei" panose="020B0503020204020204" pitchFamily="34" charset="-122"/>
              </a:rPr>
              <a:t>(</a:t>
            </a:r>
            <a:r>
              <a:rPr lang="zh-CN" altLang="en-US" sz="1400">
                <a:solidFill>
                  <a:schemeClr val="bg1"/>
                </a:solidFill>
                <a:latin typeface="Microsoft YaHei" panose="020B0503020204020204" pitchFamily="34" charset="-122"/>
                <a:ea typeface="Microsoft YaHei" panose="020B0503020204020204" pitchFamily="34" charset="-122"/>
              </a:rPr>
              <a:t>用户输入的图形</a:t>
            </a:r>
            <a:r>
              <a:rPr lang="en-US" altLang="zh-CN" sz="1400">
                <a:solidFill>
                  <a:schemeClr val="bg1"/>
                </a:solidFill>
                <a:latin typeface="Microsoft YaHei" panose="020B0503020204020204" pitchFamily="34" charset="-122"/>
                <a:ea typeface="Microsoft YaHei" panose="020B0503020204020204" pitchFamily="34" charset="-122"/>
              </a:rPr>
              <a:t>)</a:t>
            </a:r>
            <a:endParaRPr lang="en-US" altLang="zh-CN"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endParaRPr lang="en-US" altLang="zh-CN"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r>
              <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即代表有</a:t>
            </a:r>
            <a:r>
              <a:rPr lang="en-US" altLang="zh-CN"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X</a:t>
            </a:r>
            <a:r>
              <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个资料夹</a:t>
            </a:r>
            <a:r>
              <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中的的图像符合用户输入。</a:t>
            </a:r>
            <a:endParaRPr lang="en-US" altLang="zh-CN" sz="1400">
              <a:solidFill>
                <a:schemeClr val="bg1"/>
              </a:solidFill>
              <a:latin typeface="Microsoft YaHei" panose="020B0503020204020204" pitchFamily="34" charset="-122"/>
              <a:ea typeface="Microsoft YaHei" panose="020B0503020204020204" pitchFamily="34" charset="-122"/>
            </a:endParaRPr>
          </a:p>
        </p:txBody>
      </p:sp>
      <p:pic>
        <p:nvPicPr>
          <p:cNvPr id="46087"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411163" y="365125"/>
            <a:ext cx="1760537"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sym typeface="+mn-ea"/>
              </a:rPr>
              <a:t>输入</a:t>
            </a:r>
            <a:r>
              <a:rPr lang="zh-CN" altLang="en-US" sz="1600" dirty="0">
                <a:solidFill>
                  <a:schemeClr val="bg1">
                    <a:lumMod val="95000"/>
                  </a:schemeClr>
                </a:solidFill>
                <a:latin typeface="Microsoft YaHei" panose="020B0503020204020204" pitchFamily="34" charset="-122"/>
                <a:ea typeface="Microsoft YaHei" panose="020B0503020204020204" pitchFamily="34" charset="-122"/>
                <a:sym typeface="+mn-ea"/>
              </a:rPr>
              <a:t>输出</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sym typeface="+mn-ea"/>
            </a:endParaRPr>
          </a:p>
        </p:txBody>
      </p:sp>
      <p:pic>
        <p:nvPicPr>
          <p:cNvPr id="2" name="图片 1" descr="QQ截图20211129001419"/>
          <p:cNvPicPr>
            <a:picLocks noChangeAspect="1"/>
          </p:cNvPicPr>
          <p:nvPr/>
        </p:nvPicPr>
        <p:blipFill>
          <a:blip r:embed="rId2"/>
          <a:stretch>
            <a:fillRect/>
          </a:stretch>
        </p:blipFill>
        <p:spPr>
          <a:xfrm>
            <a:off x="1450975" y="278130"/>
            <a:ext cx="2882265" cy="4577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bwMode="auto">
          <a:xfrm>
            <a:off x="282575" y="1746250"/>
            <a:ext cx="2765425" cy="963613"/>
            <a:chOff x="219753" y="1976522"/>
            <a:chExt cx="2765362" cy="964005"/>
          </a:xfrm>
        </p:grpSpPr>
        <p:sp>
          <p:nvSpPr>
            <p:cNvPr id="13340" name="文本框 38"/>
            <p:cNvSpPr txBox="1">
              <a:spLocks noChangeArrowheads="1"/>
            </p:cNvSpPr>
            <p:nvPr/>
          </p:nvSpPr>
          <p:spPr bwMode="auto">
            <a:xfrm>
              <a:off x="219753" y="2417307"/>
              <a:ext cx="27411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r" eaLnBrk="1" hangingPunct="1"/>
              <a:r>
                <a:rPr lang="en-US" altLang="zh-CN" sz="2800">
                  <a:solidFill>
                    <a:schemeClr val="bg1"/>
                  </a:solidFill>
                  <a:latin typeface="Microsoft YaHei" panose="020B0503020204020204" pitchFamily="34" charset="-122"/>
                  <a:ea typeface="Microsoft YaHei" panose="020B0503020204020204" pitchFamily="34" charset="-122"/>
                </a:rPr>
                <a:t>CONTENTS</a:t>
              </a:r>
              <a:endParaRPr lang="zh-CN" altLang="en-US" sz="2800">
                <a:solidFill>
                  <a:schemeClr val="bg1"/>
                </a:solidFill>
                <a:latin typeface="Microsoft YaHei" panose="020B0503020204020204" pitchFamily="34" charset="-122"/>
                <a:ea typeface="Microsoft YaHei" panose="020B0503020204020204" pitchFamily="34" charset="-122"/>
              </a:endParaRPr>
            </a:p>
          </p:txBody>
        </p:sp>
        <p:sp>
          <p:nvSpPr>
            <p:cNvPr id="13341" name="文本框 11"/>
            <p:cNvSpPr txBox="1">
              <a:spLocks noChangeArrowheads="1"/>
            </p:cNvSpPr>
            <p:nvPr/>
          </p:nvSpPr>
          <p:spPr bwMode="auto">
            <a:xfrm>
              <a:off x="1979712" y="1976522"/>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3200">
                  <a:solidFill>
                    <a:schemeClr val="bg1"/>
                  </a:solidFill>
                  <a:latin typeface="Microsoft YaHei" panose="020B0503020204020204" pitchFamily="34" charset="-122"/>
                  <a:ea typeface="Microsoft YaHei" panose="020B0503020204020204" pitchFamily="34" charset="-122"/>
                </a:rPr>
                <a:t>目录</a:t>
              </a:r>
              <a:endParaRPr lang="zh-CN" altLang="en-US" sz="3200">
                <a:solidFill>
                  <a:schemeClr val="bg1"/>
                </a:solidFill>
                <a:latin typeface="Microsoft YaHei" panose="020B0503020204020204" pitchFamily="34" charset="-122"/>
                <a:ea typeface="Microsoft YaHei" panose="020B0503020204020204" pitchFamily="34" charset="-122"/>
              </a:endParaRPr>
            </a:p>
          </p:txBody>
        </p:sp>
      </p:grpSp>
      <p:sp>
        <p:nvSpPr>
          <p:cNvPr id="71" name="文本框 18"/>
          <p:cNvSpPr txBox="1">
            <a:spLocks noChangeArrowheads="1"/>
          </p:cNvSpPr>
          <p:nvPr/>
        </p:nvSpPr>
        <p:spPr bwMode="auto">
          <a:xfrm>
            <a:off x="4052888" y="1890713"/>
            <a:ext cx="17830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l" eaLnBrk="1" hangingPunct="1"/>
            <a:r>
              <a:rPr lang="zh-CN" altLang="en-US" sz="1800" dirty="0">
                <a:solidFill>
                  <a:schemeClr val="bg1">
                    <a:lumMod val="95000"/>
                  </a:schemeClr>
                </a:solidFill>
                <a:latin typeface="Microsoft YaHei" panose="020B0503020204020204" pitchFamily="34" charset="-122"/>
                <a:ea typeface="Microsoft YaHei" panose="020B0503020204020204" pitchFamily="34" charset="-122"/>
                <a:sym typeface="+mn-ea"/>
              </a:rPr>
              <a:t>选题背景及意义</a:t>
            </a:r>
            <a:endParaRPr lang="zh-CN" altLang="en-US" sz="1800">
              <a:solidFill>
                <a:schemeClr val="bg1"/>
              </a:solidFill>
              <a:latin typeface="Microsoft YaHei" panose="020B0503020204020204" pitchFamily="34" charset="-122"/>
              <a:ea typeface="Microsoft YaHei" panose="020B0503020204020204" pitchFamily="34" charset="-122"/>
            </a:endParaRPr>
          </a:p>
        </p:txBody>
      </p:sp>
      <p:grpSp>
        <p:nvGrpSpPr>
          <p:cNvPr id="72" name="组合 71"/>
          <p:cNvGrpSpPr/>
          <p:nvPr/>
        </p:nvGrpSpPr>
        <p:grpSpPr bwMode="auto">
          <a:xfrm>
            <a:off x="3578225" y="1817688"/>
            <a:ext cx="466725" cy="523875"/>
            <a:chOff x="3516783" y="2047768"/>
            <a:chExt cx="466304" cy="523220"/>
          </a:xfrm>
        </p:grpSpPr>
        <p:sp>
          <p:nvSpPr>
            <p:cNvPr id="13338" name="文本框 16"/>
            <p:cNvSpPr txBox="1">
              <a:spLocks noChangeArrowheads="1"/>
            </p:cNvSpPr>
            <p:nvPr/>
          </p:nvSpPr>
          <p:spPr bwMode="auto">
            <a:xfrm>
              <a:off x="3516783" y="2047768"/>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2800">
                  <a:solidFill>
                    <a:schemeClr val="bg1"/>
                  </a:solidFill>
                  <a:latin typeface="Microsoft YaHei" panose="020B0503020204020204" pitchFamily="34" charset="-122"/>
                  <a:ea typeface="Microsoft YaHei" panose="020B0503020204020204" pitchFamily="34" charset="-122"/>
                </a:rPr>
                <a:t>1</a:t>
              </a:r>
              <a:endParaRPr lang="zh-CN" altLang="en-US" sz="2800">
                <a:solidFill>
                  <a:schemeClr val="bg1"/>
                </a:solidFill>
                <a:latin typeface="Microsoft YaHei" panose="020B0503020204020204" pitchFamily="34" charset="-122"/>
                <a:ea typeface="Microsoft YaHei" panose="020B0503020204020204" pitchFamily="34" charset="-122"/>
              </a:endParaRPr>
            </a:p>
          </p:txBody>
        </p:sp>
        <p:cxnSp>
          <p:nvCxnSpPr>
            <p:cNvPr id="74" name="直接连接符 73"/>
            <p:cNvCxnSpPr/>
            <p:nvPr/>
          </p:nvCxnSpPr>
          <p:spPr>
            <a:xfrm flipH="1">
              <a:off x="3737247" y="2226931"/>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5" name="文本框 21"/>
          <p:cNvSpPr txBox="1">
            <a:spLocks noChangeArrowheads="1"/>
          </p:cNvSpPr>
          <p:nvPr/>
        </p:nvSpPr>
        <p:spPr bwMode="auto">
          <a:xfrm>
            <a:off x="6638925" y="1916113"/>
            <a:ext cx="2240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l" eaLnBrk="1" hangingPunct="1"/>
            <a:r>
              <a:rPr lang="zh-CN" altLang="en-US" sz="1800">
                <a:solidFill>
                  <a:schemeClr val="bg1"/>
                </a:solidFill>
                <a:latin typeface="Microsoft YaHei" panose="020B0503020204020204" pitchFamily="34" charset="-122"/>
                <a:ea typeface="Microsoft YaHei" panose="020B0503020204020204" pitchFamily="34" charset="-122"/>
                <a:sym typeface="+mn-ea"/>
              </a:rPr>
              <a:t>研究成果与类似工具</a:t>
            </a:r>
            <a:endParaRPr lang="zh-CN" altLang="en-US" sz="1800">
              <a:solidFill>
                <a:schemeClr val="bg1"/>
              </a:solidFill>
              <a:latin typeface="Microsoft YaHei" panose="020B0503020204020204" pitchFamily="34" charset="-122"/>
              <a:ea typeface="Microsoft YaHei" panose="020B0503020204020204" pitchFamily="34" charset="-122"/>
            </a:endParaRPr>
          </a:p>
        </p:txBody>
      </p:sp>
      <p:grpSp>
        <p:nvGrpSpPr>
          <p:cNvPr id="76" name="组合 75"/>
          <p:cNvGrpSpPr/>
          <p:nvPr/>
        </p:nvGrpSpPr>
        <p:grpSpPr bwMode="auto">
          <a:xfrm>
            <a:off x="6135688" y="1827213"/>
            <a:ext cx="496887" cy="523875"/>
            <a:chOff x="6073087" y="2057986"/>
            <a:chExt cx="497639" cy="523220"/>
          </a:xfrm>
        </p:grpSpPr>
        <p:sp>
          <p:nvSpPr>
            <p:cNvPr id="13336" name="文本框 20"/>
            <p:cNvSpPr txBox="1">
              <a:spLocks noChangeArrowheads="1"/>
            </p:cNvSpPr>
            <p:nvPr/>
          </p:nvSpPr>
          <p:spPr bwMode="auto">
            <a:xfrm>
              <a:off x="6073087" y="2057986"/>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2800">
                  <a:solidFill>
                    <a:schemeClr val="bg1"/>
                  </a:solidFill>
                  <a:latin typeface="Microsoft YaHei" panose="020B0503020204020204" pitchFamily="34" charset="-122"/>
                  <a:ea typeface="Microsoft YaHei" panose="020B0503020204020204" pitchFamily="34" charset="-122"/>
                </a:rPr>
                <a:t>4</a:t>
              </a:r>
              <a:endParaRPr lang="zh-CN" altLang="en-US" sz="2800">
                <a:solidFill>
                  <a:schemeClr val="bg1"/>
                </a:solidFill>
                <a:latin typeface="Microsoft YaHei" panose="020B0503020204020204" pitchFamily="34" charset="-122"/>
                <a:ea typeface="Microsoft YaHei" panose="020B0503020204020204" pitchFamily="34" charset="-122"/>
              </a:endParaRPr>
            </a:p>
          </p:txBody>
        </p:sp>
        <p:cxnSp>
          <p:nvCxnSpPr>
            <p:cNvPr id="78" name="直接连接符 77"/>
            <p:cNvCxnSpPr/>
            <p:nvPr/>
          </p:nvCxnSpPr>
          <p:spPr>
            <a:xfrm flipH="1">
              <a:off x="6324292" y="2227636"/>
              <a:ext cx="246434" cy="2457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文本框 24"/>
          <p:cNvSpPr txBox="1">
            <a:spLocks noChangeArrowheads="1"/>
          </p:cNvSpPr>
          <p:nvPr/>
        </p:nvSpPr>
        <p:spPr bwMode="auto">
          <a:xfrm>
            <a:off x="4053205" y="2470150"/>
            <a:ext cx="231965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l" eaLnBrk="1" fontAlgn="auto" hangingPunct="1">
              <a:spcBef>
                <a:spcPts val="0"/>
              </a:spcBef>
              <a:spcAft>
                <a:spcPts val="0"/>
              </a:spcAft>
              <a:defRPr/>
            </a:pPr>
            <a:r>
              <a:rPr lang="zh-CN" altLang="en-US" sz="1800" dirty="0">
                <a:solidFill>
                  <a:schemeClr val="bg1">
                    <a:lumMod val="95000"/>
                  </a:schemeClr>
                </a:solidFill>
                <a:latin typeface="Microsoft YaHei" panose="020B0503020204020204" pitchFamily="34" charset="-122"/>
                <a:ea typeface="Microsoft YaHei" panose="020B0503020204020204" pitchFamily="34" charset="-122"/>
                <a:sym typeface="+mn-ea"/>
              </a:rPr>
              <a:t>研究目标及</a:t>
            </a:r>
            <a:r>
              <a:rPr lang="zh-CN" altLang="en-US" sz="1800">
                <a:solidFill>
                  <a:schemeClr val="bg1"/>
                </a:solidFill>
                <a:latin typeface="Microsoft YaHei" panose="020B0503020204020204" pitchFamily="34" charset="-122"/>
                <a:ea typeface="Microsoft YaHei" panose="020B0503020204020204" pitchFamily="34" charset="-122"/>
                <a:sym typeface="+mn-ea"/>
              </a:rPr>
              <a:t>设计方法</a:t>
            </a:r>
            <a:endParaRPr lang="zh-CN" altLang="en-US" sz="1800">
              <a:solidFill>
                <a:schemeClr val="bg1"/>
              </a:solidFill>
              <a:latin typeface="Microsoft YaHei" panose="020B0503020204020204" pitchFamily="34" charset="-122"/>
              <a:ea typeface="Microsoft YaHei" panose="020B0503020204020204" pitchFamily="34" charset="-122"/>
            </a:endParaRPr>
          </a:p>
        </p:txBody>
      </p:sp>
      <p:grpSp>
        <p:nvGrpSpPr>
          <p:cNvPr id="80" name="组合 79"/>
          <p:cNvGrpSpPr/>
          <p:nvPr/>
        </p:nvGrpSpPr>
        <p:grpSpPr bwMode="auto">
          <a:xfrm>
            <a:off x="3578225" y="2397125"/>
            <a:ext cx="466725" cy="523875"/>
            <a:chOff x="3516783" y="2627150"/>
            <a:chExt cx="466304" cy="523220"/>
          </a:xfrm>
        </p:grpSpPr>
        <p:sp>
          <p:nvSpPr>
            <p:cNvPr id="13334" name="文本框 23"/>
            <p:cNvSpPr txBox="1">
              <a:spLocks noChangeArrowheads="1"/>
            </p:cNvSpPr>
            <p:nvPr/>
          </p:nvSpPr>
          <p:spPr bwMode="auto">
            <a:xfrm>
              <a:off x="3516783" y="2627150"/>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2800">
                  <a:solidFill>
                    <a:schemeClr val="bg1"/>
                  </a:solidFill>
                  <a:latin typeface="Microsoft YaHei" panose="020B0503020204020204" pitchFamily="34" charset="-122"/>
                  <a:ea typeface="Microsoft YaHei" panose="020B0503020204020204" pitchFamily="34" charset="-122"/>
                </a:rPr>
                <a:t>2</a:t>
              </a:r>
              <a:endParaRPr lang="zh-CN" altLang="en-US" sz="2800">
                <a:solidFill>
                  <a:schemeClr val="bg1"/>
                </a:solidFill>
                <a:latin typeface="Microsoft YaHei" panose="020B0503020204020204" pitchFamily="34" charset="-122"/>
                <a:ea typeface="Microsoft YaHei" panose="020B0503020204020204" pitchFamily="34" charset="-122"/>
              </a:endParaRPr>
            </a:p>
          </p:txBody>
        </p:sp>
        <p:cxnSp>
          <p:nvCxnSpPr>
            <p:cNvPr id="82" name="直接连接符 81"/>
            <p:cNvCxnSpPr/>
            <p:nvPr/>
          </p:nvCxnSpPr>
          <p:spPr>
            <a:xfrm flipH="1">
              <a:off x="3737247" y="2806314"/>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3" name="文本框 27"/>
          <p:cNvSpPr txBox="1">
            <a:spLocks noChangeArrowheads="1"/>
          </p:cNvSpPr>
          <p:nvPr/>
        </p:nvSpPr>
        <p:spPr bwMode="auto">
          <a:xfrm>
            <a:off x="6638925" y="2493963"/>
            <a:ext cx="6400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Microsoft YaHei" panose="020B0503020204020204" pitchFamily="34" charset="-122"/>
                <a:ea typeface="Microsoft YaHei" panose="020B0503020204020204" pitchFamily="34" charset="-122"/>
              </a:rPr>
              <a:t>总结</a:t>
            </a:r>
            <a:endParaRPr lang="zh-CN" altLang="en-US" sz="1800">
              <a:solidFill>
                <a:schemeClr val="bg1"/>
              </a:solidFill>
              <a:latin typeface="Microsoft YaHei" panose="020B0503020204020204" pitchFamily="34" charset="-122"/>
              <a:ea typeface="Microsoft YaHei" panose="020B0503020204020204" pitchFamily="34" charset="-122"/>
            </a:endParaRPr>
          </a:p>
        </p:txBody>
      </p:sp>
      <p:grpSp>
        <p:nvGrpSpPr>
          <p:cNvPr id="84" name="组合 83"/>
          <p:cNvGrpSpPr/>
          <p:nvPr/>
        </p:nvGrpSpPr>
        <p:grpSpPr bwMode="auto">
          <a:xfrm>
            <a:off x="6135688" y="2406650"/>
            <a:ext cx="496887" cy="523875"/>
            <a:chOff x="6073087" y="2637368"/>
            <a:chExt cx="497639" cy="523220"/>
          </a:xfrm>
        </p:grpSpPr>
        <p:sp>
          <p:nvSpPr>
            <p:cNvPr id="13332" name="文本框 26"/>
            <p:cNvSpPr txBox="1">
              <a:spLocks noChangeArrowheads="1"/>
            </p:cNvSpPr>
            <p:nvPr/>
          </p:nvSpPr>
          <p:spPr bwMode="auto">
            <a:xfrm>
              <a:off x="6073087" y="2637368"/>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2800">
                  <a:solidFill>
                    <a:schemeClr val="bg1"/>
                  </a:solidFill>
                  <a:latin typeface="Microsoft YaHei" panose="020B0503020204020204" pitchFamily="34" charset="-122"/>
                  <a:ea typeface="Microsoft YaHei" panose="020B0503020204020204" pitchFamily="34" charset="-122"/>
                </a:rPr>
                <a:t>5</a:t>
              </a:r>
              <a:endParaRPr lang="zh-CN" altLang="en-US" sz="2800">
                <a:solidFill>
                  <a:schemeClr val="bg1"/>
                </a:solidFill>
                <a:latin typeface="Microsoft YaHei" panose="020B0503020204020204" pitchFamily="34" charset="-122"/>
                <a:ea typeface="Microsoft YaHei" panose="020B0503020204020204" pitchFamily="34" charset="-122"/>
              </a:endParaRPr>
            </a:p>
          </p:txBody>
        </p:sp>
        <p:cxnSp>
          <p:nvCxnSpPr>
            <p:cNvPr id="86" name="直接连接符 85"/>
            <p:cNvCxnSpPr/>
            <p:nvPr/>
          </p:nvCxnSpPr>
          <p:spPr>
            <a:xfrm flipH="1">
              <a:off x="6324292" y="2807019"/>
              <a:ext cx="246434" cy="2457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7" name="文本框 30"/>
          <p:cNvSpPr txBox="1">
            <a:spLocks noChangeArrowheads="1"/>
          </p:cNvSpPr>
          <p:nvPr/>
        </p:nvSpPr>
        <p:spPr bwMode="auto">
          <a:xfrm>
            <a:off x="4073208" y="3048953"/>
            <a:ext cx="20624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800">
                <a:solidFill>
                  <a:schemeClr val="bg1"/>
                </a:solidFill>
                <a:latin typeface="Microsoft YaHei" panose="020B0503020204020204" pitchFamily="34" charset="-122"/>
                <a:ea typeface="Microsoft YaHei" panose="020B0503020204020204" pitchFamily="34" charset="-122"/>
                <a:sym typeface="+mn-ea"/>
              </a:rPr>
              <a:t>vissem</a:t>
            </a:r>
            <a:r>
              <a:rPr lang="zh-CN" altLang="en-US" sz="1800">
                <a:solidFill>
                  <a:schemeClr val="bg1"/>
                </a:solidFill>
                <a:latin typeface="Microsoft YaHei" panose="020B0503020204020204" pitchFamily="34" charset="-122"/>
                <a:ea typeface="Microsoft YaHei" panose="020B0503020204020204" pitchFamily="34" charset="-122"/>
                <a:sym typeface="+mn-ea"/>
              </a:rPr>
              <a:t>复现的关键</a:t>
            </a:r>
            <a:endParaRPr lang="zh-CN" altLang="en-US" sz="1800">
              <a:solidFill>
                <a:schemeClr val="bg1"/>
              </a:solidFill>
              <a:latin typeface="Microsoft YaHei" panose="020B0503020204020204" pitchFamily="34" charset="-122"/>
              <a:ea typeface="Microsoft YaHei" panose="020B0503020204020204" pitchFamily="34" charset="-122"/>
              <a:sym typeface="+mn-ea"/>
            </a:endParaRPr>
          </a:p>
          <a:p>
            <a:pPr algn="l" eaLnBrk="1" hangingPunct="1"/>
            <a:r>
              <a:rPr lang="zh-CN" altLang="en-US" sz="1800">
                <a:solidFill>
                  <a:schemeClr val="bg1"/>
                </a:solidFill>
                <a:latin typeface="Microsoft YaHei" panose="020B0503020204020204" pitchFamily="34" charset="-122"/>
                <a:ea typeface="Microsoft YaHei" panose="020B0503020204020204" pitchFamily="34" charset="-122"/>
                <a:sym typeface="+mn-ea"/>
              </a:rPr>
              <a:t>技术与难点</a:t>
            </a:r>
            <a:endParaRPr lang="zh-CN" altLang="en-US" sz="1800">
              <a:solidFill>
                <a:schemeClr val="bg1"/>
              </a:solidFill>
              <a:latin typeface="Microsoft YaHei" panose="020B0503020204020204" pitchFamily="34" charset="-122"/>
              <a:ea typeface="Microsoft YaHei" panose="020B0503020204020204" pitchFamily="34" charset="-122"/>
            </a:endParaRPr>
          </a:p>
        </p:txBody>
      </p:sp>
      <p:grpSp>
        <p:nvGrpSpPr>
          <p:cNvPr id="88" name="组合 87"/>
          <p:cNvGrpSpPr/>
          <p:nvPr/>
        </p:nvGrpSpPr>
        <p:grpSpPr bwMode="auto">
          <a:xfrm>
            <a:off x="3578225" y="2970213"/>
            <a:ext cx="466725" cy="523875"/>
            <a:chOff x="3516783" y="3200893"/>
            <a:chExt cx="466304" cy="523220"/>
          </a:xfrm>
        </p:grpSpPr>
        <p:sp>
          <p:nvSpPr>
            <p:cNvPr id="13330" name="文本框 29"/>
            <p:cNvSpPr txBox="1">
              <a:spLocks noChangeArrowheads="1"/>
            </p:cNvSpPr>
            <p:nvPr/>
          </p:nvSpPr>
          <p:spPr bwMode="auto">
            <a:xfrm>
              <a:off x="3516783" y="3200893"/>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2800">
                  <a:solidFill>
                    <a:schemeClr val="bg1"/>
                  </a:solidFill>
                  <a:latin typeface="Microsoft YaHei" panose="020B0503020204020204" pitchFamily="34" charset="-122"/>
                  <a:ea typeface="Microsoft YaHei" panose="020B0503020204020204" pitchFamily="34" charset="-122"/>
                </a:rPr>
                <a:t>3</a:t>
              </a:r>
              <a:endParaRPr lang="zh-CN" altLang="en-US" sz="2800">
                <a:solidFill>
                  <a:schemeClr val="bg1"/>
                </a:solidFill>
                <a:latin typeface="Microsoft YaHei" panose="020B0503020204020204" pitchFamily="34" charset="-122"/>
                <a:ea typeface="Microsoft YaHei" panose="020B0503020204020204" pitchFamily="34" charset="-122"/>
              </a:endParaRPr>
            </a:p>
          </p:txBody>
        </p:sp>
        <p:cxnSp>
          <p:nvCxnSpPr>
            <p:cNvPr id="90" name="直接连接符 89"/>
            <p:cNvCxnSpPr/>
            <p:nvPr/>
          </p:nvCxnSpPr>
          <p:spPr>
            <a:xfrm flipH="1">
              <a:off x="3737247" y="3380056"/>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95" name="直接连接符 94"/>
          <p:cNvCxnSpPr/>
          <p:nvPr/>
        </p:nvCxnSpPr>
        <p:spPr>
          <a:xfrm>
            <a:off x="3340100" y="1909763"/>
            <a:ext cx="0" cy="15462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660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95"/>
                                        </p:tgtEl>
                                        <p:attrNameLst>
                                          <p:attrName>style.visibility</p:attrName>
                                        </p:attrNameLst>
                                      </p:cBhvr>
                                      <p:to>
                                        <p:strVal val="visible"/>
                                      </p:to>
                                    </p:set>
                                    <p:anim calcmode="lin" valueType="num">
                                      <p:cBhvr additive="base">
                                        <p:cTn id="12" dur="500" fill="hold"/>
                                        <p:tgtEl>
                                          <p:spTgt spid="95"/>
                                        </p:tgtEl>
                                        <p:attrNameLst>
                                          <p:attrName>ppt_x</p:attrName>
                                        </p:attrNameLst>
                                      </p:cBhvr>
                                      <p:tavLst>
                                        <p:tav tm="0">
                                          <p:val>
                                            <p:strVal val="#ppt_x"/>
                                          </p:val>
                                        </p:tav>
                                        <p:tav tm="100000">
                                          <p:val>
                                            <p:strVal val="#ppt_x"/>
                                          </p:val>
                                        </p:tav>
                                      </p:tavLst>
                                    </p:anim>
                                    <p:anim calcmode="lin" valueType="num">
                                      <p:cBhvr additive="base">
                                        <p:cTn id="13" dur="500" fill="hold"/>
                                        <p:tgtEl>
                                          <p:spTgt spid="9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childTnLst>
                                </p:cTn>
                              </p:par>
                              <p:par>
                                <p:cTn id="18" presetID="56" presetClass="path" presetSubtype="0" accel="50000" decel="50000" fill="hold" nodeType="withEffect">
                                  <p:stCondLst>
                                    <p:cond delay="0"/>
                                  </p:stCondLst>
                                  <p:childTnLst>
                                    <p:animMotion origin="layout" path="M -0.03733 0.04136 L 2.22222E-6 -9.87654E-7 " pathEditMode="relative" rAng="0" ptsTypes="AA">
                                      <p:cBhvr>
                                        <p:cTn id="19" dur="700" fill="hold"/>
                                        <p:tgtEl>
                                          <p:spTgt spid="72"/>
                                        </p:tgtEl>
                                        <p:attrNameLst>
                                          <p:attrName>ppt_x</p:attrName>
                                          <p:attrName>ppt_y</p:attrName>
                                        </p:attrNameLst>
                                      </p:cBhvr>
                                      <p:rCtr x="1858" y="-2068"/>
                                    </p:animMotion>
                                  </p:childTnLst>
                                </p:cTn>
                              </p:par>
                              <p:par>
                                <p:cTn id="20" presetID="22" presetClass="entr" presetSubtype="8" fill="hold" grpId="0" nodeType="withEffect">
                                  <p:stCondLst>
                                    <p:cond delay="25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500"/>
                                        <p:tgtEl>
                                          <p:spTgt spid="71"/>
                                        </p:tgtEl>
                                      </p:cBhvr>
                                    </p:animEffect>
                                  </p:childTnLst>
                                </p:cTn>
                              </p:par>
                              <p:par>
                                <p:cTn id="23" presetID="10" presetClass="entr" presetSubtype="0" fill="hold" nodeType="withEffect">
                                  <p:stCondLst>
                                    <p:cond delay="25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1000"/>
                                        <p:tgtEl>
                                          <p:spTgt spid="80"/>
                                        </p:tgtEl>
                                      </p:cBhvr>
                                    </p:animEffect>
                                  </p:childTnLst>
                                </p:cTn>
                              </p:par>
                              <p:par>
                                <p:cTn id="26" presetID="56" presetClass="path" presetSubtype="0" accel="50000" decel="50000" fill="hold" nodeType="withEffect">
                                  <p:stCondLst>
                                    <p:cond delay="250"/>
                                  </p:stCondLst>
                                  <p:childTnLst>
                                    <p:animMotion origin="layout" path="M -0.03733 0.04104 L 2.22222E-6 4.69136E-6 " pathEditMode="relative" rAng="0" ptsTypes="AA">
                                      <p:cBhvr>
                                        <p:cTn id="27" dur="700" fill="hold"/>
                                        <p:tgtEl>
                                          <p:spTgt spid="80"/>
                                        </p:tgtEl>
                                        <p:attrNameLst>
                                          <p:attrName>ppt_x</p:attrName>
                                          <p:attrName>ppt_y</p:attrName>
                                        </p:attrNameLst>
                                      </p:cBhvr>
                                      <p:rCtr x="1858" y="-2068"/>
                                    </p:animMotion>
                                  </p:childTnLst>
                                </p:cTn>
                              </p:par>
                              <p:par>
                                <p:cTn id="28" presetID="22" presetClass="entr" presetSubtype="8" fill="hold" grpId="0" nodeType="withEffect">
                                  <p:stCondLst>
                                    <p:cond delay="500"/>
                                  </p:stCondLst>
                                  <p:childTnLst>
                                    <p:set>
                                      <p:cBhvr>
                                        <p:cTn id="29" dur="1" fill="hold">
                                          <p:stCondLst>
                                            <p:cond delay="0"/>
                                          </p:stCondLst>
                                        </p:cTn>
                                        <p:tgtEl>
                                          <p:spTgt spid="79"/>
                                        </p:tgtEl>
                                        <p:attrNameLst>
                                          <p:attrName>style.visibility</p:attrName>
                                        </p:attrNameLst>
                                      </p:cBhvr>
                                      <p:to>
                                        <p:strVal val="visible"/>
                                      </p:to>
                                    </p:set>
                                    <p:animEffect transition="in" filter="wipe(left)">
                                      <p:cBhvr>
                                        <p:cTn id="30" dur="500"/>
                                        <p:tgtEl>
                                          <p:spTgt spid="79"/>
                                        </p:tgtEl>
                                      </p:cBhvr>
                                    </p:animEffect>
                                  </p:childTnLst>
                                </p:cTn>
                              </p:par>
                              <p:par>
                                <p:cTn id="31" presetID="10" presetClass="entr" presetSubtype="0" fill="hold" nodeType="withEffect">
                                  <p:stCondLst>
                                    <p:cond delay="500"/>
                                  </p:stCondLst>
                                  <p:childTnLst>
                                    <p:set>
                                      <p:cBhvr>
                                        <p:cTn id="32" dur="1" fill="hold">
                                          <p:stCondLst>
                                            <p:cond delay="0"/>
                                          </p:stCondLst>
                                        </p:cTn>
                                        <p:tgtEl>
                                          <p:spTgt spid="88"/>
                                        </p:tgtEl>
                                        <p:attrNameLst>
                                          <p:attrName>style.visibility</p:attrName>
                                        </p:attrNameLst>
                                      </p:cBhvr>
                                      <p:to>
                                        <p:strVal val="visible"/>
                                      </p:to>
                                    </p:set>
                                    <p:animEffect transition="in" filter="fade">
                                      <p:cBhvr>
                                        <p:cTn id="33" dur="1000"/>
                                        <p:tgtEl>
                                          <p:spTgt spid="88"/>
                                        </p:tgtEl>
                                      </p:cBhvr>
                                    </p:animEffect>
                                  </p:childTnLst>
                                </p:cTn>
                              </p:par>
                              <p:par>
                                <p:cTn id="34" presetID="56" presetClass="path" presetSubtype="0" accel="50000" decel="50000" fill="hold" nodeType="withEffect">
                                  <p:stCondLst>
                                    <p:cond delay="500"/>
                                  </p:stCondLst>
                                  <p:childTnLst>
                                    <p:animMotion origin="layout" path="M -0.03733 0.04104 L 2.22222E-6 4.93827E-6 " pathEditMode="relative" rAng="0" ptsTypes="AA">
                                      <p:cBhvr>
                                        <p:cTn id="35" dur="700" fill="hold"/>
                                        <p:tgtEl>
                                          <p:spTgt spid="88"/>
                                        </p:tgtEl>
                                        <p:attrNameLst>
                                          <p:attrName>ppt_x</p:attrName>
                                          <p:attrName>ppt_y</p:attrName>
                                        </p:attrNameLst>
                                      </p:cBhvr>
                                      <p:rCtr x="1858" y="-2068"/>
                                    </p:animMotion>
                                  </p:childTnLst>
                                </p:cTn>
                              </p:par>
                              <p:par>
                                <p:cTn id="36" presetID="22" presetClass="entr" presetSubtype="8" fill="hold" grpId="0" nodeType="withEffect">
                                  <p:stCondLst>
                                    <p:cond delay="750"/>
                                  </p:stCondLst>
                                  <p:childTnLst>
                                    <p:set>
                                      <p:cBhvr>
                                        <p:cTn id="37" dur="1" fill="hold">
                                          <p:stCondLst>
                                            <p:cond delay="0"/>
                                          </p:stCondLst>
                                        </p:cTn>
                                        <p:tgtEl>
                                          <p:spTgt spid="87"/>
                                        </p:tgtEl>
                                        <p:attrNameLst>
                                          <p:attrName>style.visibility</p:attrName>
                                        </p:attrNameLst>
                                      </p:cBhvr>
                                      <p:to>
                                        <p:strVal val="visible"/>
                                      </p:to>
                                    </p:set>
                                    <p:animEffect transition="in" filter="wipe(left)">
                                      <p:cBhvr>
                                        <p:cTn id="38" dur="500"/>
                                        <p:tgtEl>
                                          <p:spTgt spid="87"/>
                                        </p:tgtEl>
                                      </p:cBhvr>
                                    </p:animEffect>
                                  </p:childTnLst>
                                </p:cTn>
                              </p:par>
                              <p:par>
                                <p:cTn id="39" presetID="10" presetClass="entr" presetSubtype="0" fill="hold" nodeType="withEffect">
                                  <p:stCondLst>
                                    <p:cond delay="1000"/>
                                  </p:stCondLst>
                                  <p:childTnLst>
                                    <p:set>
                                      <p:cBhvr>
                                        <p:cTn id="40" dur="1" fill="hold">
                                          <p:stCondLst>
                                            <p:cond delay="0"/>
                                          </p:stCondLst>
                                        </p:cTn>
                                        <p:tgtEl>
                                          <p:spTgt spid="76"/>
                                        </p:tgtEl>
                                        <p:attrNameLst>
                                          <p:attrName>style.visibility</p:attrName>
                                        </p:attrNameLst>
                                      </p:cBhvr>
                                      <p:to>
                                        <p:strVal val="visible"/>
                                      </p:to>
                                    </p:set>
                                    <p:animEffect transition="in" filter="fade">
                                      <p:cBhvr>
                                        <p:cTn id="41" dur="1000"/>
                                        <p:tgtEl>
                                          <p:spTgt spid="76"/>
                                        </p:tgtEl>
                                      </p:cBhvr>
                                    </p:animEffect>
                                  </p:childTnLst>
                                </p:cTn>
                              </p:par>
                              <p:par>
                                <p:cTn id="42" presetID="56" presetClass="path" presetSubtype="0" accel="50000" decel="50000" fill="hold" nodeType="withEffect">
                                  <p:stCondLst>
                                    <p:cond delay="1000"/>
                                  </p:stCondLst>
                                  <p:childTnLst>
                                    <p:animMotion origin="layout" path="M -0.03733 0.04136 L 2.22222E-6 -2.83951E-6 " pathEditMode="relative" rAng="0" ptsTypes="AA">
                                      <p:cBhvr>
                                        <p:cTn id="43" dur="700" fill="hold"/>
                                        <p:tgtEl>
                                          <p:spTgt spid="76"/>
                                        </p:tgtEl>
                                        <p:attrNameLst>
                                          <p:attrName>ppt_x</p:attrName>
                                          <p:attrName>ppt_y</p:attrName>
                                        </p:attrNameLst>
                                      </p:cBhvr>
                                      <p:rCtr x="1858" y="-2068"/>
                                    </p:animMotion>
                                  </p:childTnLst>
                                </p:cTn>
                              </p:par>
                              <p:par>
                                <p:cTn id="44" presetID="22" presetClass="entr" presetSubtype="8" fill="hold" grpId="0" nodeType="withEffect">
                                  <p:stCondLst>
                                    <p:cond delay="125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par>
                                <p:cTn id="47" presetID="10" presetClass="entr" presetSubtype="0" fill="hold" nodeType="withEffect">
                                  <p:stCondLst>
                                    <p:cond delay="125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1000"/>
                                        <p:tgtEl>
                                          <p:spTgt spid="84"/>
                                        </p:tgtEl>
                                      </p:cBhvr>
                                    </p:animEffect>
                                  </p:childTnLst>
                                </p:cTn>
                              </p:par>
                              <p:par>
                                <p:cTn id="50" presetID="56" presetClass="path" presetSubtype="0" accel="50000" decel="50000" fill="hold" nodeType="withEffect">
                                  <p:stCondLst>
                                    <p:cond delay="1250"/>
                                  </p:stCondLst>
                                  <p:childTnLst>
                                    <p:animMotion origin="layout" path="M -0.03733 0.04105 L 2.22222E-6 2.83951E-6 " pathEditMode="relative" rAng="0" ptsTypes="AA">
                                      <p:cBhvr>
                                        <p:cTn id="51" dur="700" fill="hold"/>
                                        <p:tgtEl>
                                          <p:spTgt spid="84"/>
                                        </p:tgtEl>
                                        <p:attrNameLst>
                                          <p:attrName>ppt_x</p:attrName>
                                          <p:attrName>ppt_y</p:attrName>
                                        </p:attrNameLst>
                                      </p:cBhvr>
                                      <p:rCtr x="1858" y="-2068"/>
                                    </p:animMotion>
                                  </p:childTnLst>
                                </p:cTn>
                              </p:par>
                              <p:par>
                                <p:cTn id="52" presetID="22" presetClass="entr" presetSubtype="8" fill="hold" grpId="0" nodeType="withEffect">
                                  <p:stCondLst>
                                    <p:cond delay="1500"/>
                                  </p:stCondLst>
                                  <p:childTnLst>
                                    <p:set>
                                      <p:cBhvr>
                                        <p:cTn id="53" dur="1" fill="hold">
                                          <p:stCondLst>
                                            <p:cond delay="0"/>
                                          </p:stCondLst>
                                        </p:cTn>
                                        <p:tgtEl>
                                          <p:spTgt spid="83"/>
                                        </p:tgtEl>
                                        <p:attrNameLst>
                                          <p:attrName>style.visibility</p:attrName>
                                        </p:attrNameLst>
                                      </p:cBhvr>
                                      <p:to>
                                        <p:strVal val="visible"/>
                                      </p:to>
                                    </p:set>
                                    <p:animEffect transition="in" filter="wipe(left)">
                                      <p:cBhvr>
                                        <p:cTn id="5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5" grpId="0"/>
      <p:bldP spid="79" grpId="0"/>
      <p:bldP spid="83" grpId="0"/>
      <p:bldP spid="8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p:cNvSpPr txBox="1"/>
          <p:nvPr/>
        </p:nvSpPr>
        <p:spPr>
          <a:xfrm>
            <a:off x="4154170" y="3497580"/>
            <a:ext cx="4858385" cy="607695"/>
          </a:xfrm>
          <a:prstGeom prst="rect">
            <a:avLst/>
          </a:prstGeom>
          <a:noFill/>
        </p:spPr>
        <p:txBody>
          <a:bodyPr wrap="square">
            <a:spAutoFit/>
          </a:bodyPr>
          <a:lstStyle/>
          <a:p>
            <a:pPr defTabSz="684530" eaLnBrk="1" fontAlgn="auto" hangingPunct="1">
              <a:lnSpc>
                <a:spcPct val="120000"/>
              </a:lnSpc>
              <a:spcBef>
                <a:spcPts val="0"/>
              </a:spcBef>
              <a:spcAft>
                <a:spcPts val="0"/>
              </a:spcAft>
              <a:defRPr/>
            </a:pPr>
            <a:r>
              <a:rPr lang="zh-CN" altLang="en-US" sz="1400">
                <a:solidFill>
                  <a:schemeClr val="bg1"/>
                </a:solidFill>
                <a:latin typeface="Microsoft YaHei" panose="020B0503020204020204" pitchFamily="34" charset="-122"/>
                <a:ea typeface="Microsoft YaHei" panose="020B0503020204020204" pitchFamily="34" charset="-122"/>
              </a:rPr>
              <a:t>然后程序需要将文件夹里的图像分类并得到他们的</a:t>
            </a:r>
            <a:r>
              <a:rPr lang="en-US" altLang="zh-CN" sz="1400">
                <a:solidFill>
                  <a:schemeClr val="bg1"/>
                </a:solidFill>
                <a:latin typeface="Microsoft YaHei" panose="020B0503020204020204" pitchFamily="34" charset="-122"/>
                <a:ea typeface="Microsoft YaHei" panose="020B0503020204020204" pitchFamily="34" charset="-122"/>
              </a:rPr>
              <a:t>labels</a:t>
            </a:r>
            <a:r>
              <a:rPr lang="zh-CN" altLang="en-US" sz="1400">
                <a:solidFill>
                  <a:schemeClr val="bg1"/>
                </a:solidFill>
                <a:latin typeface="Microsoft YaHei" panose="020B0503020204020204" pitchFamily="34" charset="-122"/>
                <a:ea typeface="Microsoft YaHei" panose="020B0503020204020204" pitchFamily="34" charset="-122"/>
              </a:rPr>
              <a:t>（语义描述），</a:t>
            </a:r>
            <a:r>
              <a:rPr lang="zh-CN" altLang="en-US" sz="1400">
                <a:solidFill>
                  <a:schemeClr val="bg1"/>
                </a:solidFill>
                <a:latin typeface="Microsoft YaHei" panose="020B0503020204020204" pitchFamily="34" charset="-122"/>
                <a:ea typeface="Microsoft YaHei" panose="020B0503020204020204" pitchFamily="34" charset="-122"/>
              </a:rPr>
              <a:t>便要调用</a:t>
            </a:r>
            <a:r>
              <a:rPr lang="en-US" altLang="zh-CN" sz="1400">
                <a:solidFill>
                  <a:schemeClr val="bg1"/>
                </a:solidFill>
                <a:latin typeface="Microsoft YaHei" panose="020B0503020204020204" pitchFamily="34" charset="-122"/>
                <a:ea typeface="Microsoft YaHei" panose="020B0503020204020204" pitchFamily="34" charset="-122"/>
              </a:rPr>
              <a:t>classify</a:t>
            </a:r>
            <a:r>
              <a:rPr lang="zh-CN" altLang="en-US" sz="1400">
                <a:solidFill>
                  <a:schemeClr val="bg1"/>
                </a:solidFill>
                <a:latin typeface="Microsoft YaHei" panose="020B0503020204020204" pitchFamily="34" charset="-122"/>
                <a:ea typeface="Microsoft YaHei" panose="020B0503020204020204" pitchFamily="34" charset="-122"/>
              </a:rPr>
              <a:t>。</a:t>
            </a:r>
            <a:endParaRPr lang="zh-CN" altLang="en-US" sz="1400">
              <a:solidFill>
                <a:schemeClr val="bg1"/>
              </a:solidFill>
              <a:latin typeface="Microsoft YaHei" panose="020B0503020204020204" pitchFamily="34" charset="-122"/>
              <a:ea typeface="Microsoft YaHei" panose="020B0503020204020204" pitchFamily="34" charset="-122"/>
            </a:endParaRPr>
          </a:p>
        </p:txBody>
      </p:sp>
      <p:pic>
        <p:nvPicPr>
          <p:cNvPr id="46087"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411163" y="365125"/>
            <a:ext cx="1760537" cy="337185"/>
          </a:xfrm>
          <a:prstGeom prst="rect">
            <a:avLst/>
          </a:prstGeom>
          <a:noFill/>
        </p:spPr>
        <p:txBody>
          <a:bodyPr>
            <a:spAutoFit/>
          </a:bodyPr>
          <a:lstStyle/>
          <a:p>
            <a:pPr eaLnBrk="1" fontAlgn="auto" hangingPunct="1">
              <a:spcBef>
                <a:spcPts val="0"/>
              </a:spcBef>
              <a:spcAft>
                <a:spcPts val="0"/>
              </a:spcAft>
              <a:defRPr/>
            </a:pPr>
            <a:r>
              <a:rPr lang="en-US" altLang="zh-CN" sz="1600">
                <a:solidFill>
                  <a:schemeClr val="bg1"/>
                </a:solidFill>
                <a:latin typeface="Microsoft YaHei" panose="020B0503020204020204" pitchFamily="34" charset="-122"/>
                <a:ea typeface="Microsoft YaHei" panose="020B0503020204020204" pitchFamily="34" charset="-122"/>
                <a:sym typeface="+mn-ea"/>
              </a:rPr>
              <a:t>VOR.py</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pic>
        <p:nvPicPr>
          <p:cNvPr id="4" name="图片 3" descr="QQ截图20211128213349"/>
          <p:cNvPicPr>
            <a:picLocks noChangeAspect="1"/>
          </p:cNvPicPr>
          <p:nvPr/>
        </p:nvPicPr>
        <p:blipFill>
          <a:blip r:embed="rId2"/>
          <a:stretch>
            <a:fillRect/>
          </a:stretch>
        </p:blipFill>
        <p:spPr>
          <a:xfrm>
            <a:off x="411480" y="864235"/>
            <a:ext cx="4591050" cy="1809750"/>
          </a:xfrm>
          <a:prstGeom prst="rect">
            <a:avLst/>
          </a:prstGeom>
        </p:spPr>
      </p:pic>
      <p:pic>
        <p:nvPicPr>
          <p:cNvPr id="3" name="图片 2" descr="QQ截图20211128211631"/>
          <p:cNvPicPr>
            <a:picLocks noChangeAspect="1"/>
          </p:cNvPicPr>
          <p:nvPr/>
        </p:nvPicPr>
        <p:blipFill>
          <a:blip r:embed="rId3"/>
          <a:srcRect t="2632" r="37695"/>
          <a:stretch>
            <a:fillRect/>
          </a:stretch>
        </p:blipFill>
        <p:spPr>
          <a:xfrm>
            <a:off x="4205605" y="1513840"/>
            <a:ext cx="4806950" cy="1808480"/>
          </a:xfrm>
          <a:prstGeom prst="rect">
            <a:avLst/>
          </a:prstGeom>
        </p:spPr>
      </p:pic>
      <p:sp>
        <p:nvSpPr>
          <p:cNvPr id="2" name="TextBox 12"/>
          <p:cNvSpPr txBox="1"/>
          <p:nvPr/>
        </p:nvSpPr>
        <p:spPr>
          <a:xfrm>
            <a:off x="411480" y="2760980"/>
            <a:ext cx="3765550" cy="607695"/>
          </a:xfrm>
          <a:prstGeom prst="rect">
            <a:avLst/>
          </a:prstGeom>
          <a:noFill/>
        </p:spPr>
        <p:txBody>
          <a:bodyPr wrap="square">
            <a:spAutoFit/>
          </a:bodyPr>
          <a:p>
            <a:pPr defTabSz="684530" eaLnBrk="1" fontAlgn="auto" hangingPunct="1">
              <a:lnSpc>
                <a:spcPct val="120000"/>
              </a:lnSpc>
              <a:spcBef>
                <a:spcPts val="0"/>
              </a:spcBef>
              <a:spcAft>
                <a:spcPts val="0"/>
              </a:spcAft>
              <a:defRPr/>
            </a:pPr>
            <a:r>
              <a:rPr lang="zh-CN" altLang="en-US" sz="1400">
                <a:solidFill>
                  <a:schemeClr val="bg1"/>
                </a:solidFill>
                <a:latin typeface="Microsoft YaHei" panose="020B0503020204020204" pitchFamily="34" charset="-122"/>
                <a:ea typeface="Microsoft YaHei" panose="020B0503020204020204" pitchFamily="34" charset="-122"/>
              </a:rPr>
              <a:t>程序首先将</a:t>
            </a:r>
            <a:r>
              <a:rPr lang="en-US" altLang="zh-CN" sz="1400">
                <a:solidFill>
                  <a:schemeClr val="bg1"/>
                </a:solidFill>
                <a:latin typeface="Microsoft YaHei" panose="020B0503020204020204" pitchFamily="34" charset="-122"/>
                <a:ea typeface="Microsoft YaHei" panose="020B0503020204020204" pitchFamily="34" charset="-122"/>
              </a:rPr>
              <a:t>database</a:t>
            </a:r>
            <a:r>
              <a:rPr lang="zh-CN" altLang="en-US" sz="1400">
                <a:solidFill>
                  <a:schemeClr val="bg1"/>
                </a:solidFill>
                <a:latin typeface="Microsoft YaHei" panose="020B0503020204020204" pitchFamily="34" charset="-122"/>
                <a:ea typeface="Microsoft YaHei" panose="020B0503020204020204" pitchFamily="34" charset="-122"/>
              </a:rPr>
              <a:t>里的图像进行训练。得到训练</a:t>
            </a:r>
            <a:r>
              <a:rPr lang="zh-CN" altLang="en-US" sz="1400">
                <a:solidFill>
                  <a:schemeClr val="bg1"/>
                </a:solidFill>
                <a:latin typeface="Microsoft YaHei" panose="020B0503020204020204" pitchFamily="34" charset="-122"/>
                <a:ea typeface="Microsoft YaHei" panose="020B0503020204020204" pitchFamily="34" charset="-122"/>
              </a:rPr>
              <a:t>数据。</a:t>
            </a:r>
            <a:endParaRPr lang="zh-CN" altLang="en-US" sz="140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QQ截图20211128212549"/>
          <p:cNvPicPr>
            <a:picLocks noChangeAspect="1"/>
          </p:cNvPicPr>
          <p:nvPr/>
        </p:nvPicPr>
        <p:blipFill>
          <a:blip r:embed="rId1"/>
          <a:srcRect l="-1378" t="700" r="10437" b="-700"/>
          <a:stretch>
            <a:fillRect/>
          </a:stretch>
        </p:blipFill>
        <p:spPr>
          <a:xfrm>
            <a:off x="196850" y="931545"/>
            <a:ext cx="5322570" cy="3810000"/>
          </a:xfrm>
          <a:prstGeom prst="rect">
            <a:avLst/>
          </a:prstGeom>
        </p:spPr>
      </p:pic>
      <p:sp>
        <p:nvSpPr>
          <p:cNvPr id="5" name="TextBox 12"/>
          <p:cNvSpPr txBox="1"/>
          <p:nvPr/>
        </p:nvSpPr>
        <p:spPr>
          <a:xfrm>
            <a:off x="5605145" y="1029970"/>
            <a:ext cx="3381375" cy="1641475"/>
          </a:xfrm>
          <a:prstGeom prst="rect">
            <a:avLst/>
          </a:prstGeom>
          <a:noFill/>
        </p:spPr>
        <p:txBody>
          <a:bodyPr wrap="square">
            <a:spAutoFit/>
          </a:bodyPr>
          <a:lstStyle/>
          <a:p>
            <a:pPr defTabSz="684530" eaLnBrk="1" fontAlgn="auto" hangingPunct="1">
              <a:lnSpc>
                <a:spcPct val="120000"/>
              </a:lnSpc>
              <a:spcBef>
                <a:spcPts val="0"/>
              </a:spcBef>
              <a:spcAft>
                <a:spcPts val="0"/>
              </a:spcAft>
              <a:defRPr/>
            </a:pPr>
            <a:r>
              <a:rPr lang="zh-CN" altLang="en-US" sz="1400">
                <a:solidFill>
                  <a:schemeClr val="bg1"/>
                </a:solidFill>
                <a:latin typeface="Microsoft YaHei" panose="020B0503020204020204" pitchFamily="34" charset="-122"/>
                <a:ea typeface="Microsoft YaHei" panose="020B0503020204020204" pitchFamily="34" charset="-122"/>
              </a:rPr>
              <a:t>在调用</a:t>
            </a:r>
            <a:r>
              <a:rPr lang="en-US" altLang="zh-CN" sz="1400">
                <a:solidFill>
                  <a:schemeClr val="bg1"/>
                </a:solidFill>
                <a:latin typeface="Microsoft YaHei" panose="020B0503020204020204" pitchFamily="34" charset="-122"/>
                <a:ea typeface="Microsoft YaHei" panose="020B0503020204020204" pitchFamily="34" charset="-122"/>
              </a:rPr>
              <a:t>classify</a:t>
            </a:r>
            <a:r>
              <a:rPr lang="zh-CN" altLang="en-US" sz="1400">
                <a:solidFill>
                  <a:schemeClr val="bg1"/>
                </a:solidFill>
                <a:latin typeface="Microsoft YaHei" panose="020B0503020204020204" pitchFamily="34" charset="-122"/>
                <a:ea typeface="Microsoft YaHei" panose="020B0503020204020204" pitchFamily="34" charset="-122"/>
              </a:rPr>
              <a:t>前要进行预处理，即调用</a:t>
            </a:r>
            <a:r>
              <a:rPr lang="en-US" altLang="zh-CN" sz="1400">
                <a:solidFill>
                  <a:schemeClr val="bg1"/>
                </a:solidFill>
                <a:latin typeface="Microsoft YaHei" panose="020B0503020204020204" pitchFamily="34" charset="-122"/>
                <a:ea typeface="Microsoft YaHei" panose="020B0503020204020204" pitchFamily="34" charset="-122"/>
              </a:rPr>
              <a:t>ImageExtract</a:t>
            </a:r>
            <a:r>
              <a:rPr lang="zh-CN" altLang="en-US" sz="1400">
                <a:solidFill>
                  <a:schemeClr val="bg1"/>
                </a:solidFill>
                <a:latin typeface="Microsoft YaHei" panose="020B0503020204020204" pitchFamily="34" charset="-122"/>
                <a:ea typeface="Microsoft YaHei" panose="020B0503020204020204" pitchFamily="34" charset="-122"/>
              </a:rPr>
              <a:t>模块，把將圖像轉換為灰度、應用閾值、輪廓和邊界框，使用轮廓判别法get contours</a:t>
            </a:r>
            <a:r>
              <a:rPr lang="en-US" altLang="zh-CN" sz="1400">
                <a:solidFill>
                  <a:schemeClr val="bg1"/>
                </a:solidFill>
                <a:latin typeface="Microsoft YaHei" panose="020B0503020204020204" pitchFamily="34" charset="-122"/>
                <a:ea typeface="Microsoft YaHei" panose="020B0503020204020204" pitchFamily="34" charset="-122"/>
              </a:rPr>
              <a:t>()</a:t>
            </a:r>
            <a:r>
              <a:rPr lang="zh-CN" altLang="en-US" sz="1400">
                <a:solidFill>
                  <a:schemeClr val="bg1"/>
                </a:solidFill>
                <a:latin typeface="Microsoft YaHei" panose="020B0503020204020204" pitchFamily="34" charset="-122"/>
                <a:ea typeface="Microsoft YaHei" panose="020B0503020204020204" pitchFamily="34" charset="-122"/>
              </a:rPr>
              <a:t>，对于发现的每个轮廓，在图上画一个矩形围绕它，然后把矩形的数值计算出来。</a:t>
            </a:r>
            <a:endParaRPr lang="zh-CN" altLang="en-US" sz="1400">
              <a:solidFill>
                <a:schemeClr val="bg1"/>
              </a:solidFill>
              <a:latin typeface="Microsoft YaHei" panose="020B0503020204020204" pitchFamily="34" charset="-122"/>
              <a:ea typeface="Microsoft YaHei" panose="020B0503020204020204" pitchFamily="34" charset="-122"/>
            </a:endParaRPr>
          </a:p>
        </p:txBody>
      </p:sp>
      <p:pic>
        <p:nvPicPr>
          <p:cNvPr id="46087"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411163" y="365125"/>
            <a:ext cx="1760537" cy="337185"/>
          </a:xfrm>
          <a:prstGeom prst="rect">
            <a:avLst/>
          </a:prstGeom>
          <a:noFill/>
        </p:spPr>
        <p:txBody>
          <a:bodyPr>
            <a:spAutoFit/>
          </a:bodyPr>
          <a:lstStyle/>
          <a:p>
            <a:pPr eaLnBrk="1" fontAlgn="auto" hangingPunct="1">
              <a:spcBef>
                <a:spcPts val="0"/>
              </a:spcBef>
              <a:spcAft>
                <a:spcPts val="0"/>
              </a:spcAft>
              <a:defRPr/>
            </a:pPr>
            <a:r>
              <a:rPr lang="en-US" altLang="zh-CN" sz="1600">
                <a:solidFill>
                  <a:schemeClr val="bg1"/>
                </a:solidFill>
                <a:latin typeface="Microsoft YaHei" panose="020B0503020204020204" pitchFamily="34" charset="-122"/>
                <a:ea typeface="Microsoft YaHei" panose="020B0503020204020204" pitchFamily="34" charset="-122"/>
                <a:sym typeface="+mn-ea"/>
              </a:rPr>
              <a:t>ImageExtract.py</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p:cNvSpPr txBox="1"/>
          <p:nvPr/>
        </p:nvSpPr>
        <p:spPr>
          <a:xfrm>
            <a:off x="5309235" y="1043305"/>
            <a:ext cx="3663950" cy="1641475"/>
          </a:xfrm>
          <a:prstGeom prst="rect">
            <a:avLst/>
          </a:prstGeom>
          <a:noFill/>
        </p:spPr>
        <p:txBody>
          <a:bodyPr wrap="square">
            <a:spAutoFit/>
          </a:bodyPr>
          <a:lstStyle/>
          <a:p>
            <a:pPr defTabSz="684530" eaLnBrk="1" fontAlgn="auto" hangingPunct="1">
              <a:lnSpc>
                <a:spcPct val="120000"/>
              </a:lnSpc>
              <a:spcBef>
                <a:spcPts val="0"/>
              </a:spcBef>
              <a:spcAft>
                <a:spcPts val="0"/>
              </a:spcAft>
              <a:defRPr/>
            </a:pPr>
            <a:r>
              <a:rPr lang="zh-CN" altLang="en-US" sz="1400">
                <a:solidFill>
                  <a:schemeClr val="bg1"/>
                </a:solidFill>
                <a:latin typeface="Microsoft YaHei" panose="020B0503020204020204" pitchFamily="34" charset="-122"/>
                <a:ea typeface="Microsoft YaHei" panose="020B0503020204020204" pitchFamily="34" charset="-122"/>
              </a:rPr>
              <a:t>在</a:t>
            </a:r>
            <a:r>
              <a:rPr lang="en-US" altLang="zh-CN" sz="1400">
                <a:solidFill>
                  <a:schemeClr val="bg1"/>
                </a:solidFill>
                <a:latin typeface="Microsoft YaHei" panose="020B0503020204020204" pitchFamily="34" charset="-122"/>
                <a:ea typeface="Microsoft YaHei" panose="020B0503020204020204" pitchFamily="34" charset="-122"/>
              </a:rPr>
              <a:t>classifier</a:t>
            </a:r>
            <a:r>
              <a:rPr lang="zh-CN" altLang="en-US" sz="1400">
                <a:solidFill>
                  <a:schemeClr val="bg1"/>
                </a:solidFill>
                <a:latin typeface="Microsoft YaHei" panose="020B0503020204020204" pitchFamily="34" charset="-122"/>
                <a:ea typeface="Microsoft YaHei" panose="020B0503020204020204" pitchFamily="34" charset="-122"/>
              </a:rPr>
              <a:t>经过计算得到</a:t>
            </a:r>
            <a:r>
              <a:rPr lang="en-US" altLang="zh-CN" sz="1400">
                <a:solidFill>
                  <a:schemeClr val="bg1"/>
                </a:solidFill>
                <a:latin typeface="Microsoft YaHei" panose="020B0503020204020204" pitchFamily="34" charset="-122"/>
                <a:ea typeface="Microsoft YaHei" panose="020B0503020204020204" pitchFamily="34" charset="-122"/>
              </a:rPr>
              <a:t>roi</a:t>
            </a:r>
            <a:r>
              <a:rPr lang="zh-CN" altLang="en-US" sz="1400">
                <a:solidFill>
                  <a:schemeClr val="bg1"/>
                </a:solidFill>
                <a:latin typeface="Microsoft YaHei" panose="020B0503020204020204" pitchFamily="34" charset="-122"/>
                <a:ea typeface="Microsoft YaHei" panose="020B0503020204020204" pitchFamily="34" charset="-122"/>
              </a:rPr>
              <a:t>区域，对roi进行预处理,得到预测结果数组，数组的位置代表对应的图形（{0: 'barchart', 1: 'button', 2: 'call', 3: 'circle', 4: 'triangle'}），我们取预测结果数组中最大的那一项对应的图形为结果的</a:t>
            </a:r>
            <a:r>
              <a:rPr lang="en-US" altLang="zh-CN" sz="1400">
                <a:solidFill>
                  <a:schemeClr val="bg1"/>
                </a:solidFill>
                <a:latin typeface="Microsoft YaHei" panose="020B0503020204020204" pitchFamily="34" charset="-122"/>
                <a:ea typeface="Microsoft YaHei" panose="020B0503020204020204" pitchFamily="34" charset="-122"/>
              </a:rPr>
              <a:t>label</a:t>
            </a:r>
            <a:r>
              <a:rPr lang="zh-CN" altLang="en-US" sz="1400">
                <a:solidFill>
                  <a:schemeClr val="bg1"/>
                </a:solidFill>
                <a:latin typeface="Microsoft YaHei" panose="020B0503020204020204" pitchFamily="34" charset="-122"/>
                <a:ea typeface="Microsoft YaHei" panose="020B0503020204020204" pitchFamily="34" charset="-122"/>
              </a:rPr>
              <a:t>。</a:t>
            </a:r>
            <a:endParaRPr lang="zh-CN" altLang="en-US" sz="1400">
              <a:solidFill>
                <a:schemeClr val="bg1"/>
              </a:solidFill>
              <a:latin typeface="Microsoft YaHei" panose="020B0503020204020204" pitchFamily="34" charset="-122"/>
              <a:ea typeface="Microsoft YaHei" panose="020B0503020204020204" pitchFamily="34" charset="-122"/>
            </a:endParaRPr>
          </a:p>
        </p:txBody>
      </p:sp>
      <p:pic>
        <p:nvPicPr>
          <p:cNvPr id="46087"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411163" y="365125"/>
            <a:ext cx="1760537" cy="337185"/>
          </a:xfrm>
          <a:prstGeom prst="rect">
            <a:avLst/>
          </a:prstGeom>
          <a:noFill/>
        </p:spPr>
        <p:txBody>
          <a:bodyPr>
            <a:spAutoFit/>
          </a:bodyPr>
          <a:lstStyle/>
          <a:p>
            <a:pPr eaLnBrk="1" fontAlgn="auto" hangingPunct="1">
              <a:spcBef>
                <a:spcPts val="0"/>
              </a:spcBef>
              <a:spcAft>
                <a:spcPts val="0"/>
              </a:spcAft>
              <a:defRPr/>
            </a:pPr>
            <a:r>
              <a:rPr lang="en-US" altLang="zh-CN" sz="1600">
                <a:solidFill>
                  <a:schemeClr val="bg1"/>
                </a:solidFill>
                <a:latin typeface="Microsoft YaHei" panose="020B0503020204020204" pitchFamily="34" charset="-122"/>
                <a:ea typeface="Microsoft YaHei" panose="020B0503020204020204" pitchFamily="34" charset="-122"/>
                <a:sym typeface="+mn-ea"/>
              </a:rPr>
              <a:t> Classify.py</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pic>
        <p:nvPicPr>
          <p:cNvPr id="3" name="图片 2" descr="QQ截图20211128213110"/>
          <p:cNvPicPr>
            <a:picLocks noChangeAspect="1"/>
          </p:cNvPicPr>
          <p:nvPr/>
        </p:nvPicPr>
        <p:blipFill>
          <a:blip r:embed="rId2"/>
          <a:stretch>
            <a:fillRect/>
          </a:stretch>
        </p:blipFill>
        <p:spPr>
          <a:xfrm>
            <a:off x="411480" y="702310"/>
            <a:ext cx="4801870" cy="4324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QQ截图20211128234602"/>
          <p:cNvPicPr>
            <a:picLocks noChangeAspect="1"/>
          </p:cNvPicPr>
          <p:nvPr/>
        </p:nvPicPr>
        <p:blipFill>
          <a:blip r:embed="rId1"/>
          <a:stretch>
            <a:fillRect/>
          </a:stretch>
        </p:blipFill>
        <p:spPr>
          <a:xfrm>
            <a:off x="311150" y="702310"/>
            <a:ext cx="5561330" cy="3084830"/>
          </a:xfrm>
          <a:prstGeom prst="rect">
            <a:avLst/>
          </a:prstGeom>
        </p:spPr>
      </p:pic>
      <p:sp>
        <p:nvSpPr>
          <p:cNvPr id="5" name="TextBox 12"/>
          <p:cNvSpPr txBox="1"/>
          <p:nvPr/>
        </p:nvSpPr>
        <p:spPr>
          <a:xfrm>
            <a:off x="4460875" y="2506345"/>
            <a:ext cx="4399280" cy="13830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defTabSz="684530" eaLnBrk="1" fontAlgn="auto" hangingPunct="1">
              <a:lnSpc>
                <a:spcPct val="120000"/>
              </a:lnSpc>
              <a:spcBef>
                <a:spcPts val="0"/>
              </a:spcBef>
              <a:spcAft>
                <a:spcPts val="0"/>
              </a:spcAft>
              <a:defRPr/>
            </a:pPr>
            <a:r>
              <a:rPr lang="en-US" sz="1400">
                <a:solidFill>
                  <a:schemeClr val="bg1"/>
                </a:solidFill>
                <a:latin typeface="Microsoft YaHei" panose="020B0503020204020204" pitchFamily="34" charset="-122"/>
                <a:ea typeface="Microsoft YaHei" panose="020B0503020204020204" pitchFamily="34" charset="-122"/>
              </a:rPr>
              <a:t>1. labels</a:t>
            </a:r>
            <a:r>
              <a:rPr sz="1400">
                <a:solidFill>
                  <a:schemeClr val="bg1"/>
                </a:solidFill>
                <a:latin typeface="Microsoft YaHei" panose="020B0503020204020204" pitchFamily="34" charset="-122"/>
                <a:ea typeface="Microsoft YaHei" panose="020B0503020204020204" pitchFamily="34" charset="-122"/>
              </a:rPr>
              <a:t>标签被装入固定模板来生成句子，即图像描述</a:t>
            </a:r>
            <a:r>
              <a:rPr lang="zh-CN" sz="1400">
                <a:solidFill>
                  <a:schemeClr val="bg1"/>
                </a:solidFill>
                <a:latin typeface="Microsoft YaHei" panose="020B0503020204020204" pitchFamily="34" charset="-122"/>
                <a:ea typeface="Microsoft YaHei" panose="020B0503020204020204" pitchFamily="34" charset="-122"/>
              </a:rPr>
              <a:t>。调用</a:t>
            </a:r>
            <a:r>
              <a:rPr lang="en-US" altLang="zh-CN" sz="1400">
                <a:solidFill>
                  <a:schemeClr val="bg1"/>
                </a:solidFill>
                <a:latin typeface="Microsoft YaHei" panose="020B0503020204020204" pitchFamily="34" charset="-122"/>
                <a:ea typeface="Microsoft YaHei" panose="020B0503020204020204" pitchFamily="34" charset="-122"/>
              </a:rPr>
              <a:t>cosine_nlm</a:t>
            </a:r>
            <a:r>
              <a:rPr lang="zh-CN" altLang="en-US" sz="1400">
                <a:solidFill>
                  <a:schemeClr val="bg1"/>
                </a:solidFill>
                <a:latin typeface="Microsoft YaHei" panose="020B0503020204020204" pitchFamily="34" charset="-122"/>
                <a:ea typeface="Microsoft YaHei" panose="020B0503020204020204" pitchFamily="34" charset="-122"/>
              </a:rPr>
              <a:t>的</a:t>
            </a:r>
            <a:r>
              <a:rPr lang="en-US" altLang="zh-CN" sz="1400">
                <a:solidFill>
                  <a:schemeClr val="bg1"/>
                </a:solidFill>
                <a:latin typeface="Microsoft YaHei" panose="020B0503020204020204" pitchFamily="34" charset="-122"/>
                <a:ea typeface="Microsoft YaHei" panose="020B0503020204020204" pitchFamily="34" charset="-122"/>
              </a:rPr>
              <a:t>text_to_vector()</a:t>
            </a:r>
            <a:r>
              <a:rPr lang="zh-CN" altLang="en-US" sz="1400">
                <a:solidFill>
                  <a:schemeClr val="bg1"/>
                </a:solidFill>
                <a:latin typeface="Microsoft YaHei" panose="020B0503020204020204" pitchFamily="34" charset="-122"/>
                <a:ea typeface="Microsoft YaHei" panose="020B0503020204020204" pitchFamily="34" charset="-122"/>
              </a:rPr>
              <a:t>来获得</a:t>
            </a:r>
            <a:r>
              <a:rPr lang="zh-CN" altLang="en-US" sz="1400">
                <a:solidFill>
                  <a:schemeClr val="bg1"/>
                </a:solidFill>
                <a:latin typeface="Microsoft YaHei" panose="020B0503020204020204" pitchFamily="34" charset="-122"/>
                <a:ea typeface="Microsoft YaHei" panose="020B0503020204020204" pitchFamily="34" charset="-122"/>
              </a:rPr>
              <a:t>两组标签的数量：</a:t>
            </a:r>
            <a:endParaRPr lang="zh-CN" altLang="en-US"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r>
              <a:rPr lang="zh-CN" altLang="en-US" sz="1400">
                <a:solidFill>
                  <a:schemeClr val="bg1"/>
                </a:solidFill>
                <a:latin typeface="Microsoft YaHei" panose="020B0503020204020204" pitchFamily="34" charset="-122"/>
                <a:ea typeface="Microsoft YaHei" panose="020B0503020204020204" pitchFamily="34" charset="-122"/>
              </a:rPr>
              <a:t>{'This': 1, 'program': 1, 'produces': 1, </a:t>
            </a:r>
            <a:r>
              <a:rPr lang="en-US" altLang="zh-CN" sz="1400">
                <a:solidFill>
                  <a:schemeClr val="bg1"/>
                </a:solidFill>
                <a:latin typeface="Microsoft YaHei" panose="020B0503020204020204" pitchFamily="34" charset="-122"/>
                <a:ea typeface="Microsoft YaHei" panose="020B0503020204020204" pitchFamily="34" charset="-122"/>
              </a:rPr>
              <a:t>call</a:t>
            </a:r>
            <a:r>
              <a:rPr lang="zh-CN" altLang="en-US" sz="1400">
                <a:solidFill>
                  <a:schemeClr val="bg1"/>
                </a:solidFill>
                <a:latin typeface="Microsoft YaHei" panose="020B0503020204020204" pitchFamily="34" charset="-122"/>
                <a:ea typeface="Microsoft YaHei" panose="020B0503020204020204" pitchFamily="34" charset="-122"/>
              </a:rPr>
              <a:t>: 1} </a:t>
            </a:r>
            <a:endParaRPr lang="zh-CN" altLang="en-US"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r>
              <a:rPr lang="zh-CN" altLang="en-US" sz="1400">
                <a:solidFill>
                  <a:schemeClr val="bg1"/>
                </a:solidFill>
                <a:latin typeface="Microsoft YaHei" panose="020B0503020204020204" pitchFamily="34" charset="-122"/>
                <a:ea typeface="Microsoft YaHei" panose="020B0503020204020204" pitchFamily="34" charset="-122"/>
              </a:rPr>
              <a:t>{'call': 1}</a:t>
            </a:r>
            <a:endParaRPr lang="zh-CN" altLang="en-US" sz="1400">
              <a:solidFill>
                <a:schemeClr val="bg1"/>
              </a:solidFill>
              <a:latin typeface="Microsoft YaHei" panose="020B0503020204020204" pitchFamily="34" charset="-122"/>
              <a:ea typeface="Microsoft YaHei" panose="020B0503020204020204" pitchFamily="34" charset="-122"/>
            </a:endParaRPr>
          </a:p>
        </p:txBody>
      </p:sp>
      <p:pic>
        <p:nvPicPr>
          <p:cNvPr id="46087"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411163" y="365125"/>
            <a:ext cx="1760537" cy="337185"/>
          </a:xfrm>
          <a:prstGeom prst="rect">
            <a:avLst/>
          </a:prstGeom>
          <a:noFill/>
        </p:spPr>
        <p:txBody>
          <a:bodyPr>
            <a:spAutoFit/>
          </a:bodyPr>
          <a:lstStyle/>
          <a:p>
            <a:pPr eaLnBrk="1" fontAlgn="auto" hangingPunct="1">
              <a:spcBef>
                <a:spcPts val="0"/>
              </a:spcBef>
              <a:spcAft>
                <a:spcPts val="0"/>
              </a:spcAft>
              <a:defRPr/>
            </a:pPr>
            <a:r>
              <a:rPr lang="en-US" altLang="zh-CN" sz="1600">
                <a:solidFill>
                  <a:schemeClr val="bg1"/>
                </a:solidFill>
                <a:latin typeface="Microsoft YaHei" panose="020B0503020204020204" pitchFamily="34" charset="-122"/>
                <a:ea typeface="Microsoft YaHei" panose="020B0503020204020204" pitchFamily="34" charset="-122"/>
                <a:sym typeface="+mn-ea"/>
              </a:rPr>
              <a:t>VOR.py</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4" name="文本框 3"/>
          <p:cNvSpPr txBox="1"/>
          <p:nvPr/>
        </p:nvSpPr>
        <p:spPr>
          <a:xfrm>
            <a:off x="4476115" y="4077970"/>
            <a:ext cx="4462145" cy="491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p>
            <a:r>
              <a:rPr lang="en-US" altLang="zh-CN">
                <a:solidFill>
                  <a:schemeClr val="bg1"/>
                </a:solidFill>
                <a:latin typeface="Microsoft YaHei" panose="020B0503020204020204" pitchFamily="34" charset="-122"/>
                <a:ea typeface="Microsoft YaHei" panose="020B0503020204020204" pitchFamily="34" charset="-122"/>
              </a:rPr>
              <a:t>2. 再调用</a:t>
            </a:r>
            <a:r>
              <a:rPr lang="en-US" altLang="zh-CN">
                <a:solidFill>
                  <a:schemeClr val="bg1"/>
                </a:solidFill>
                <a:latin typeface="Microsoft YaHei" panose="020B0503020204020204" pitchFamily="34" charset="-122"/>
                <a:ea typeface="Microsoft YaHei" panose="020B0503020204020204" pitchFamily="34" charset="-122"/>
                <a:sym typeface="+mn-ea"/>
              </a:rPr>
              <a:t>cosine_nlm的get_consine(),即当</a:t>
            </a:r>
            <a:r>
              <a:rPr lang="en-US" altLang="zh-CN">
                <a:solidFill>
                  <a:schemeClr val="bg1"/>
                </a:solidFill>
                <a:latin typeface="Microsoft YaHei" panose="020B0503020204020204" pitchFamily="34" charset="-122"/>
                <a:ea typeface="Microsoft YaHei" panose="020B0503020204020204" pitchFamily="34" charset="-122"/>
              </a:rPr>
              <a:t>cosine &gt;= 0.5时代表vector1和vectors有相同的图形表示</a:t>
            </a:r>
            <a:r>
              <a:rPr lang="zh-CN" altLang="en-US">
                <a:solidFill>
                  <a:schemeClr val="bg1"/>
                </a:solidFill>
                <a:latin typeface="Microsoft YaHei" panose="020B0503020204020204" pitchFamily="34" charset="-122"/>
                <a:ea typeface="Microsoft YaHei" panose="020B0503020204020204" pitchFamily="34" charset="-122"/>
              </a:rPr>
              <a:t>。得到结</a:t>
            </a:r>
            <a:r>
              <a:rPr lang="zh-CN" altLang="en-US">
                <a:solidFill>
                  <a:schemeClr val="bg1"/>
                </a:solidFill>
                <a:latin typeface="Microsoft YaHei" panose="020B0503020204020204" pitchFamily="34" charset="-122"/>
                <a:ea typeface="Microsoft YaHei" panose="020B0503020204020204" pitchFamily="34" charset="-122"/>
              </a:rPr>
              <a:t>果。</a:t>
            </a:r>
            <a:endParaRPr lang="zh-CN" altLang="en-US">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p:cNvSpPr txBox="1"/>
          <p:nvPr/>
        </p:nvSpPr>
        <p:spPr>
          <a:xfrm>
            <a:off x="4448175" y="2131060"/>
            <a:ext cx="4399280" cy="13830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defTabSz="684530" eaLnBrk="1" fontAlgn="auto" hangingPunct="1">
              <a:lnSpc>
                <a:spcPct val="120000"/>
              </a:lnSpc>
              <a:spcBef>
                <a:spcPts val="0"/>
              </a:spcBef>
              <a:spcAft>
                <a:spcPts val="0"/>
              </a:spcAft>
              <a:defRPr/>
            </a:pPr>
            <a:r>
              <a:rPr lang="en-US" altLang="zh-CN" sz="1400">
                <a:solidFill>
                  <a:schemeClr val="bg1"/>
                </a:solidFill>
                <a:latin typeface="Microsoft YaHei" panose="020B0503020204020204" pitchFamily="34" charset="-122"/>
                <a:ea typeface="Microsoft YaHei" panose="020B0503020204020204" pitchFamily="34" charset="-122"/>
                <a:sym typeface="+mn-ea"/>
              </a:rPr>
              <a:t>8</a:t>
            </a:r>
            <a:endParaRPr lang="en-US" altLang="zh-CN"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r>
              <a:rPr lang="en-US" altLang="zh-CN" sz="1400">
                <a:solidFill>
                  <a:schemeClr val="bg1"/>
                </a:solidFill>
                <a:latin typeface="Microsoft YaHei" panose="020B0503020204020204" pitchFamily="34" charset="-122"/>
                <a:ea typeface="Microsoft YaHei" panose="020B0503020204020204" pitchFamily="34" charset="-122"/>
                <a:sym typeface="+mn-ea"/>
              </a:rPr>
              <a:t>programs found that produces output as</a:t>
            </a:r>
            <a:endParaRPr lang="en-US" altLang="zh-CN" sz="1400">
              <a:solidFill>
                <a:schemeClr val="bg1"/>
              </a:solidFill>
              <a:latin typeface="Microsoft YaHei" panose="020B0503020204020204" pitchFamily="34" charset="-122"/>
              <a:ea typeface="Microsoft YaHei" panose="020B0503020204020204" pitchFamily="34" charset="-122"/>
            </a:endParaRPr>
          </a:p>
          <a:p>
            <a:pPr defTabSz="684530" eaLnBrk="1" fontAlgn="auto" hangingPunct="1">
              <a:lnSpc>
                <a:spcPct val="120000"/>
              </a:lnSpc>
              <a:spcBef>
                <a:spcPts val="0"/>
              </a:spcBef>
              <a:spcAft>
                <a:spcPts val="0"/>
              </a:spcAft>
              <a:defRPr/>
            </a:pPr>
            <a:r>
              <a:rPr lang="en-US" altLang="zh-CN" sz="1400">
                <a:solidFill>
                  <a:schemeClr val="bg1"/>
                </a:solidFill>
                <a:latin typeface="Microsoft YaHei" panose="020B0503020204020204" pitchFamily="34" charset="-122"/>
                <a:ea typeface="Microsoft YaHei" panose="020B0503020204020204" pitchFamily="34" charset="-122"/>
                <a:sym typeface="+mn-ea"/>
              </a:rPr>
              <a:t>button</a:t>
            </a:r>
            <a:endParaRPr lang="en-US" altLang="zh-CN" sz="1400">
              <a:solidFill>
                <a:schemeClr val="bg1"/>
              </a:solidFill>
              <a:latin typeface="Microsoft YaHei" panose="020B0503020204020204" pitchFamily="34" charset="-122"/>
              <a:ea typeface="Microsoft YaHei" panose="020B0503020204020204" pitchFamily="34" charset="-122"/>
              <a:sym typeface="+mn-ea"/>
            </a:endParaRPr>
          </a:p>
          <a:p>
            <a:pPr defTabSz="684530" eaLnBrk="1" fontAlgn="auto" hangingPunct="1">
              <a:lnSpc>
                <a:spcPct val="120000"/>
              </a:lnSpc>
              <a:spcBef>
                <a:spcPts val="0"/>
              </a:spcBef>
              <a:spcAft>
                <a:spcPts val="0"/>
              </a:spcAft>
              <a:defRPr/>
            </a:pPr>
            <a:endPar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684530" eaLnBrk="1" fontAlgn="auto" hangingPunct="1">
              <a:lnSpc>
                <a:spcPct val="120000"/>
              </a:lnSpc>
              <a:spcBef>
                <a:spcPts val="0"/>
              </a:spcBef>
              <a:spcAft>
                <a:spcPts val="0"/>
              </a:spcAft>
              <a:defRPr/>
            </a:pPr>
            <a:r>
              <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即代表有</a:t>
            </a:r>
            <a:r>
              <a:rPr lang="en-US" altLang="zh-CN"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8</a:t>
            </a:r>
            <a:r>
              <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个资料夹中的的图像符合</a:t>
            </a:r>
            <a:r>
              <a:rPr lang="en-US" altLang="zh-CN"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button</a:t>
            </a:r>
            <a:r>
              <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a:t>
            </a:r>
            <a:endParaRPr lang="zh-CN" altLang="en-US" sz="140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pic>
        <p:nvPicPr>
          <p:cNvPr id="46087"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411163" y="365125"/>
            <a:ext cx="1760537" cy="337185"/>
          </a:xfrm>
          <a:prstGeom prst="rect">
            <a:avLst/>
          </a:prstGeom>
          <a:noFill/>
        </p:spPr>
        <p:txBody>
          <a:bodyPr>
            <a:spAutoFit/>
          </a:bodyPr>
          <a:lstStyle/>
          <a:p>
            <a:pPr eaLnBrk="1" fontAlgn="auto" hangingPunct="1">
              <a:spcBef>
                <a:spcPts val="0"/>
              </a:spcBef>
              <a:spcAft>
                <a:spcPts val="0"/>
              </a:spcAft>
              <a:defRPr/>
            </a:pPr>
            <a:r>
              <a:rPr lang="zh-CN" altLang="en-US" sz="1600">
                <a:solidFill>
                  <a:schemeClr val="bg1"/>
                </a:solidFill>
                <a:latin typeface="Microsoft YaHei" panose="020B0503020204020204" pitchFamily="34" charset="-122"/>
                <a:ea typeface="Microsoft YaHei" panose="020B0503020204020204" pitchFamily="34" charset="-122"/>
                <a:sym typeface="+mn-ea"/>
              </a:rPr>
              <a:t>结果</a:t>
            </a:r>
            <a:r>
              <a:rPr lang="zh-CN" altLang="en-US" sz="1600">
                <a:solidFill>
                  <a:schemeClr val="bg1"/>
                </a:solidFill>
                <a:latin typeface="Microsoft YaHei" panose="020B0503020204020204" pitchFamily="34" charset="-122"/>
                <a:ea typeface="Microsoft YaHei" panose="020B0503020204020204" pitchFamily="34" charset="-122"/>
                <a:sym typeface="+mn-ea"/>
              </a:rPr>
              <a:t>分析</a:t>
            </a:r>
            <a:endParaRPr lang="zh-CN" altLang="en-US" sz="1600">
              <a:solidFill>
                <a:schemeClr val="bg1"/>
              </a:solidFill>
              <a:latin typeface="Microsoft YaHei" panose="020B0503020204020204" pitchFamily="34" charset="-122"/>
              <a:ea typeface="Microsoft YaHei" panose="020B0503020204020204" pitchFamily="34" charset="-122"/>
              <a:sym typeface="+mn-ea"/>
            </a:endParaRPr>
          </a:p>
        </p:txBody>
      </p:sp>
      <p:pic>
        <p:nvPicPr>
          <p:cNvPr id="3" name="图片 2" descr="QQ截图20211129001419"/>
          <p:cNvPicPr>
            <a:picLocks noChangeAspect="1"/>
          </p:cNvPicPr>
          <p:nvPr/>
        </p:nvPicPr>
        <p:blipFill>
          <a:blip r:embed="rId2"/>
          <a:stretch>
            <a:fillRect/>
          </a:stretch>
        </p:blipFill>
        <p:spPr>
          <a:xfrm>
            <a:off x="1450975" y="278130"/>
            <a:ext cx="2882265" cy="4577715"/>
          </a:xfrm>
          <a:prstGeom prst="rect">
            <a:avLst/>
          </a:prstGeom>
        </p:spPr>
      </p:pic>
      <p:sp>
        <p:nvSpPr>
          <p:cNvPr id="7" name="文本框 6"/>
          <p:cNvSpPr txBox="1"/>
          <p:nvPr/>
        </p:nvSpPr>
        <p:spPr>
          <a:xfrm>
            <a:off x="4448175" y="1496060"/>
            <a:ext cx="4462145" cy="491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p>
            <a:r>
              <a:rPr lang="en-US" altLang="zh-CN">
                <a:solidFill>
                  <a:schemeClr val="bg1"/>
                </a:solidFill>
                <a:latin typeface="Microsoft YaHei" panose="020B0503020204020204" pitchFamily="34" charset="-122"/>
                <a:ea typeface="Microsoft YaHei" panose="020B0503020204020204" pitchFamily="34" charset="-122"/>
                <a:sym typeface="+mn-ea"/>
              </a:rPr>
              <a:t>cosine &gt;= 0.5时代表两个向量之间的</a:t>
            </a:r>
            <a:r>
              <a:rPr lang="zh-CN" altLang="en-US">
                <a:solidFill>
                  <a:schemeClr val="bg1"/>
                </a:solidFill>
                <a:latin typeface="Microsoft YaHei" panose="020B0503020204020204" pitchFamily="34" charset="-122"/>
                <a:ea typeface="Microsoft YaHei" panose="020B0503020204020204" pitchFamily="34" charset="-122"/>
                <a:sym typeface="+mn-ea"/>
              </a:rPr>
              <a:t>有</a:t>
            </a:r>
            <a:r>
              <a:rPr lang="en-US" altLang="zh-CN">
                <a:solidFill>
                  <a:schemeClr val="bg1"/>
                </a:solidFill>
                <a:latin typeface="Microsoft YaHei" panose="020B0503020204020204" pitchFamily="34" charset="-122"/>
                <a:ea typeface="Microsoft YaHei" panose="020B0503020204020204" pitchFamily="34" charset="-122"/>
                <a:sym typeface="+mn-ea"/>
              </a:rPr>
              <a:t>一样的字符</a:t>
            </a:r>
            <a:r>
              <a:rPr lang="zh-CN" altLang="en-US">
                <a:solidFill>
                  <a:schemeClr val="bg1"/>
                </a:solidFill>
                <a:latin typeface="Microsoft YaHei" panose="020B0503020204020204" pitchFamily="34" charset="-122"/>
                <a:ea typeface="Microsoft YaHei" panose="020B0503020204020204" pitchFamily="34" charset="-122"/>
                <a:sym typeface="+mn-ea"/>
              </a:rPr>
              <a:t>，所以有</a:t>
            </a:r>
            <a:r>
              <a:rPr lang="en-US" altLang="zh-CN">
                <a:solidFill>
                  <a:schemeClr val="bg1"/>
                </a:solidFill>
                <a:latin typeface="Microsoft YaHei" panose="020B0503020204020204" pitchFamily="34" charset="-122"/>
                <a:ea typeface="Microsoft YaHei" panose="020B0503020204020204" pitchFamily="34" charset="-122"/>
                <a:sym typeface="+mn-ea"/>
              </a:rPr>
              <a:t>8</a:t>
            </a:r>
            <a:r>
              <a:rPr lang="zh-CN" altLang="en-US">
                <a:solidFill>
                  <a:schemeClr val="bg1"/>
                </a:solidFill>
                <a:latin typeface="Microsoft YaHei" panose="020B0503020204020204" pitchFamily="34" charset="-122"/>
                <a:ea typeface="Microsoft YaHei" panose="020B0503020204020204" pitchFamily="34" charset="-122"/>
                <a:sym typeface="+mn-ea"/>
              </a:rPr>
              <a:t>个集合与用户输入</a:t>
            </a:r>
            <a:r>
              <a:rPr lang="zh-CN" altLang="en-US">
                <a:solidFill>
                  <a:schemeClr val="bg1"/>
                </a:solidFill>
                <a:latin typeface="Microsoft YaHei" panose="020B0503020204020204" pitchFamily="34" charset="-122"/>
                <a:ea typeface="Microsoft YaHei" panose="020B0503020204020204" pitchFamily="34" charset="-122"/>
                <a:sym typeface="+mn-ea"/>
              </a:rPr>
              <a:t>一致。</a:t>
            </a:r>
            <a:endParaRPr lang="en-US" altLang="zh-CN">
              <a:solidFill>
                <a:schemeClr val="bg1"/>
              </a:solidFill>
              <a:latin typeface="Microsoft YaHei" panose="020B0503020204020204" pitchFamily="34" charset="-122"/>
              <a:ea typeface="Microsoft YaHei"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48137"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Microsoft YaHei" panose="020B0503020204020204" pitchFamily="34" charset="-122"/>
                </a:rPr>
                <a:t>目录页</a:t>
              </a:r>
              <a:endParaRPr lang="zh-CN" altLang="en-US" sz="1800" dirty="0">
                <a:solidFill>
                  <a:schemeClr val="bg1">
                    <a:lumMod val="95000"/>
                  </a:schemeClr>
                </a:solidFill>
                <a:latin typeface="+mn-lt"/>
                <a:ea typeface="Microsoft YaHei"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bwMode="auto">
          <a:xfrm>
            <a:off x="2985770" y="2019300"/>
            <a:ext cx="5184140" cy="1008379"/>
            <a:chOff x="2985508" y="2019402"/>
            <a:chExt cx="5184381" cy="1008184"/>
          </a:xfrm>
        </p:grpSpPr>
        <p:sp>
          <p:nvSpPr>
            <p:cNvPr id="48135" name="文本框 12"/>
            <p:cNvSpPr txBox="1">
              <a:spLocks noChangeArrowheads="1"/>
            </p:cNvSpPr>
            <p:nvPr/>
          </p:nvSpPr>
          <p:spPr bwMode="auto">
            <a:xfrm>
              <a:off x="2985508" y="2320968"/>
              <a:ext cx="5184381" cy="70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4000">
                  <a:solidFill>
                    <a:schemeClr val="bg1"/>
                  </a:solidFill>
                  <a:latin typeface="Microsoft YaHei" panose="020B0503020204020204" pitchFamily="34" charset="-122"/>
                  <a:ea typeface="Microsoft YaHei" panose="020B0503020204020204" pitchFamily="34" charset="-122"/>
                </a:rPr>
                <a:t>研究成果与类似</a:t>
              </a:r>
              <a:r>
                <a:rPr lang="zh-CN" altLang="en-US" sz="4000">
                  <a:solidFill>
                    <a:schemeClr val="bg1"/>
                  </a:solidFill>
                  <a:latin typeface="Microsoft YaHei" panose="020B0503020204020204" pitchFamily="34" charset="-122"/>
                  <a:ea typeface="Microsoft YaHei" panose="020B0503020204020204" pitchFamily="34" charset="-122"/>
                </a:rPr>
                <a:t>工具</a:t>
              </a:r>
              <a:endParaRPr lang="zh-CN" altLang="en-US" sz="4000">
                <a:solidFill>
                  <a:schemeClr val="bg1"/>
                </a:solidFill>
                <a:latin typeface="Microsoft YaHei" panose="020B0503020204020204" pitchFamily="34" charset="-122"/>
                <a:ea typeface="Microsoft YaHei" panose="020B0503020204020204" pitchFamily="34" charset="-122"/>
              </a:endParaRPr>
            </a:p>
          </p:txBody>
        </p:sp>
        <p:sp>
          <p:nvSpPr>
            <p:cNvPr id="48136" name="文本框 14"/>
            <p:cNvSpPr txBox="1">
              <a:spLocks noChangeArrowheads="1"/>
            </p:cNvSpPr>
            <p:nvPr/>
          </p:nvSpPr>
          <p:spPr bwMode="auto">
            <a:xfrm>
              <a:off x="3229670" y="2019402"/>
              <a:ext cx="16160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400">
                  <a:solidFill>
                    <a:schemeClr val="bg1"/>
                  </a:solidFill>
                  <a:latin typeface="Microsoft YaHei" panose="020B0503020204020204" pitchFamily="34" charset="-122"/>
                  <a:ea typeface="Microsoft YaHei" panose="020B0503020204020204" pitchFamily="34" charset="-122"/>
                </a:rPr>
                <a:t>PART FOUR</a:t>
              </a:r>
              <a:endParaRPr lang="zh-CN" altLang="en-US" sz="1400">
                <a:solidFill>
                  <a:schemeClr val="bg1"/>
                </a:solidFill>
                <a:latin typeface="Microsoft YaHei" panose="020B0503020204020204" pitchFamily="34" charset="-122"/>
                <a:ea typeface="Microsoft YaHei" panose="020B0503020204020204" pitchFamily="34" charset="-122"/>
              </a:endParaRPr>
            </a:p>
          </p:txBody>
        </p:sp>
      </p:grpSp>
      <p:grpSp>
        <p:nvGrpSpPr>
          <p:cNvPr id="16" name="组合 15"/>
          <p:cNvGrpSpPr/>
          <p:nvPr/>
        </p:nvGrpSpPr>
        <p:grpSpPr bwMode="auto">
          <a:xfrm>
            <a:off x="1928813" y="1944688"/>
            <a:ext cx="1130300" cy="1128712"/>
            <a:chOff x="1928879" y="1944350"/>
            <a:chExt cx="1129689" cy="1129689"/>
          </a:xfrm>
        </p:grpSpPr>
        <p:sp>
          <p:nvSpPr>
            <p:cNvPr id="17" name="椭圆 16"/>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grpSp>
          <p:nvGrpSpPr>
            <p:cNvPr id="18" name="组合 17"/>
            <p:cNvGrpSpPr/>
            <p:nvPr/>
          </p:nvGrpSpPr>
          <p:grpSpPr>
            <a:xfrm>
              <a:off x="2119073" y="2251134"/>
              <a:ext cx="749300" cy="509588"/>
              <a:chOff x="3897313" y="2016126"/>
              <a:chExt cx="749300" cy="509588"/>
            </a:xfrm>
            <a:solidFill>
              <a:schemeClr val="bg1"/>
            </a:solidFill>
          </p:grpSpPr>
          <p:sp>
            <p:nvSpPr>
              <p:cNvPr id="25"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26"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27"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28"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29"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30"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31"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32"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33"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34"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35"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50" fill="hold"/>
                                        <p:tgtEl>
                                          <p:spTgt spid="16"/>
                                        </p:tgtEl>
                                        <p:attrNameLst>
                                          <p:attrName>ppt_w</p:attrName>
                                        </p:attrNameLst>
                                      </p:cBhvr>
                                      <p:tavLst>
                                        <p:tav tm="0">
                                          <p:val>
                                            <p:fltVal val="0"/>
                                          </p:val>
                                        </p:tav>
                                        <p:tav tm="100000">
                                          <p:val>
                                            <p:strVal val="#ppt_w"/>
                                          </p:val>
                                        </p:tav>
                                      </p:tavLst>
                                    </p:anim>
                                    <p:anim calcmode="lin" valueType="num">
                                      <p:cBhvr>
                                        <p:cTn id="13" dur="250" fill="hold"/>
                                        <p:tgtEl>
                                          <p:spTgt spid="16"/>
                                        </p:tgtEl>
                                        <p:attrNameLst>
                                          <p:attrName>ppt_h</p:attrName>
                                        </p:attrNameLst>
                                      </p:cBhvr>
                                      <p:tavLst>
                                        <p:tav tm="0">
                                          <p:val>
                                            <p:fltVal val="0"/>
                                          </p:val>
                                        </p:tav>
                                        <p:tav tm="100000">
                                          <p:val>
                                            <p:strVal val="#ppt_h"/>
                                          </p:val>
                                        </p:tav>
                                      </p:tavLst>
                                    </p:anim>
                                    <p:animEffect transition="in" filter="fade">
                                      <p:cBhvr>
                                        <p:cTn id="14" dur="250"/>
                                        <p:tgtEl>
                                          <p:spTgt spid="16"/>
                                        </p:tgtEl>
                                      </p:cBhvr>
                                    </p:animEffect>
                                  </p:childTnLst>
                                </p:cTn>
                              </p:par>
                              <p:par>
                                <p:cTn id="15" presetID="6" presetClass="emph" presetSubtype="0" decel="100000" fill="hold" nodeType="withEffect">
                                  <p:stCondLst>
                                    <p:cond delay="200"/>
                                  </p:stCondLst>
                                  <p:childTnLst>
                                    <p:animScale>
                                      <p:cBhvr>
                                        <p:cTn id="16" dur="250" fill="hold"/>
                                        <p:tgtEl>
                                          <p:spTgt spid="16"/>
                                        </p:tgtEl>
                                      </p:cBhvr>
                                      <p:by x="110000" y="110000"/>
                                    </p:animScale>
                                  </p:childTnLst>
                                </p:cTn>
                              </p:par>
                              <p:par>
                                <p:cTn id="17" presetID="6" presetClass="emph" presetSubtype="0" decel="100000" fill="hold" nodeType="withEffect">
                                  <p:stCondLst>
                                    <p:cond delay="400"/>
                                  </p:stCondLst>
                                  <p:childTnLst>
                                    <p:animScale>
                                      <p:cBhvr>
                                        <p:cTn id="18" dur="250" fill="hold"/>
                                        <p:tgtEl>
                                          <p:spTgt spid="16"/>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箭头连接符 6"/>
          <p:cNvCxnSpPr>
            <a:cxnSpLocks noChangeShapeType="1"/>
          </p:cNvCxnSpPr>
          <p:nvPr/>
        </p:nvCxnSpPr>
        <p:spPr bwMode="auto">
          <a:xfrm>
            <a:off x="6786563" y="1778318"/>
            <a:ext cx="0" cy="585787"/>
          </a:xfrm>
          <a:prstGeom prst="straightConnector1">
            <a:avLst/>
          </a:prstGeom>
          <a:noFill/>
          <a:ln w="19050" algn="ctr">
            <a:solidFill>
              <a:schemeClr val="bg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cxnSp>
        <p:nvCxnSpPr>
          <p:cNvPr id="4" name="直接箭头连接符 7"/>
          <p:cNvCxnSpPr>
            <a:cxnSpLocks noChangeShapeType="1"/>
          </p:cNvCxnSpPr>
          <p:nvPr/>
        </p:nvCxnSpPr>
        <p:spPr bwMode="auto">
          <a:xfrm>
            <a:off x="2551113" y="1771968"/>
            <a:ext cx="0" cy="585787"/>
          </a:xfrm>
          <a:prstGeom prst="straightConnector1">
            <a:avLst/>
          </a:prstGeom>
          <a:noFill/>
          <a:ln w="19050" algn="ctr">
            <a:solidFill>
              <a:schemeClr val="bg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sp>
        <p:nvSpPr>
          <p:cNvPr id="6" name="环形箭头 5"/>
          <p:cNvSpPr/>
          <p:nvPr/>
        </p:nvSpPr>
        <p:spPr>
          <a:xfrm flipH="1">
            <a:off x="1912938" y="609918"/>
            <a:ext cx="1277937" cy="1277937"/>
          </a:xfrm>
          <a:prstGeom prst="circularArrow">
            <a:avLst>
              <a:gd name="adj1" fmla="val 12500"/>
              <a:gd name="adj2" fmla="val 1142319"/>
              <a:gd name="adj3" fmla="val 20457681"/>
              <a:gd name="adj4" fmla="val 2875315"/>
              <a:gd name="adj5" fmla="val 12500"/>
            </a:avLst>
          </a:prstGeom>
          <a:no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US" altLang="zh-CN" sz="1500" dirty="0">
                <a:solidFill>
                  <a:schemeClr val="bg1"/>
                </a:solidFill>
                <a:latin typeface="Microsoft YaHei" panose="020B0503020204020204" pitchFamily="34" charset="-122"/>
                <a:ea typeface="Microsoft YaHei" panose="020B0503020204020204" pitchFamily="34" charset="-122"/>
                <a:cs typeface="+mn-ea"/>
                <a:sym typeface="+mn-lt"/>
              </a:rPr>
              <a:t>16</a:t>
            </a:r>
            <a:endParaRPr lang="en-US" altLang="zh-CN" sz="150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7" name="TextBox 31"/>
          <p:cNvSpPr txBox="1"/>
          <p:nvPr/>
        </p:nvSpPr>
        <p:spPr>
          <a:xfrm>
            <a:off x="550545" y="2687320"/>
            <a:ext cx="4003675" cy="2468880"/>
          </a:xfrm>
          <a:prstGeom prst="rect">
            <a:avLst/>
          </a:prstGeom>
          <a:noFill/>
        </p:spPr>
        <p:txBody>
          <a:bodyPr wrap="square" lIns="68580" tIns="34290" rIns="68580" bIns="34290">
            <a:spAutoFit/>
          </a:bodyPr>
          <a:lstStyle/>
          <a:p>
            <a:pPr eaLnBrk="1" fontAlgn="auto" hangingPunct="1">
              <a:lnSpc>
                <a:spcPct val="150000"/>
              </a:lnSpc>
              <a:spcBef>
                <a:spcPts val="0"/>
              </a:spcBef>
              <a:spcAft>
                <a:spcPts val="0"/>
              </a:spcAft>
              <a:defRPr/>
            </a:pPr>
            <a:r>
              <a:rPr lang="zh-CN" altLang="en-US" sz="1300">
                <a:solidFill>
                  <a:schemeClr val="bg1"/>
                </a:solidFill>
                <a:latin typeface="Microsoft YaHei" panose="020B0503020204020204" pitchFamily="34" charset="-122"/>
                <a:ea typeface="Microsoft YaHei" panose="020B0503020204020204" pitchFamily="34" charset="-122"/>
                <a:sym typeface="+mn-ea"/>
              </a:rPr>
              <a:t>作者</a:t>
            </a:r>
            <a:r>
              <a:rPr lang="en-US" altLang="zh-CN" sz="1300">
                <a:solidFill>
                  <a:schemeClr val="bg1"/>
                </a:solidFill>
                <a:latin typeface="Microsoft YaHei" panose="020B0503020204020204" pitchFamily="34" charset="-122"/>
                <a:ea typeface="Microsoft YaHei" panose="020B0503020204020204" pitchFamily="34" charset="-122"/>
                <a:sym typeface="+mn-ea"/>
              </a:rPr>
              <a:t>將此早期原型應用於 16 個實際應用程序。它們來自不同的來源並代表不同的編程語言。手動練習每個應用程序以生成單個或多個視覺輸出，包括 GUI 和非 GUI 的。這些主題還包括那些具有類似功能的主題，以方便我們進行評估。功能是手動推導出來的，並用於計算原型在生成語義描述時的精度和召回率</a:t>
            </a:r>
            <a:r>
              <a:rPr lang="zh-CN" altLang="en-US" sz="1300">
                <a:solidFill>
                  <a:schemeClr val="bg1"/>
                </a:solidFill>
                <a:latin typeface="Microsoft YaHei" panose="020B0503020204020204" pitchFamily="34" charset="-122"/>
                <a:ea typeface="Microsoft YaHei" panose="020B0503020204020204" pitchFamily="34" charset="-122"/>
                <a:sym typeface="+mn-ea"/>
              </a:rPr>
              <a:t>。</a:t>
            </a:r>
            <a:endParaRPr lang="en-US" altLang="zh-CN" sz="1300">
              <a:solidFill>
                <a:schemeClr val="bg1"/>
              </a:solidFill>
              <a:latin typeface="Microsoft YaHei" panose="020B0503020204020204" pitchFamily="34" charset="-122"/>
              <a:ea typeface="Microsoft YaHei" panose="020B0503020204020204" pitchFamily="34" charset="-122"/>
              <a:sym typeface="+mn-ea"/>
            </a:endParaRPr>
          </a:p>
          <a:p>
            <a:pPr eaLnBrk="1" fontAlgn="auto" hangingPunct="1">
              <a:lnSpc>
                <a:spcPct val="150000"/>
              </a:lnSpc>
              <a:spcBef>
                <a:spcPts val="0"/>
              </a:spcBef>
              <a:spcAft>
                <a:spcPts val="0"/>
              </a:spcAft>
              <a:defRPr/>
            </a:pPr>
            <a:endParaRPr lang="en-US" altLang="zh-CN" sz="1300">
              <a:solidFill>
                <a:schemeClr val="bg1"/>
              </a:solidFill>
              <a:latin typeface="Microsoft YaHei" panose="020B0503020204020204" pitchFamily="34" charset="-122"/>
              <a:ea typeface="Microsoft YaHei" panose="020B0503020204020204" pitchFamily="34" charset="-122"/>
              <a:sym typeface="+mn-ea"/>
            </a:endParaRPr>
          </a:p>
          <a:p>
            <a:pPr eaLnBrk="1" fontAlgn="auto" hangingPunct="1">
              <a:lnSpc>
                <a:spcPct val="150000"/>
              </a:lnSpc>
              <a:spcBef>
                <a:spcPts val="0"/>
              </a:spcBef>
              <a:spcAft>
                <a:spcPts val="0"/>
              </a:spcAft>
              <a:defRPr/>
            </a:pPr>
            <a:endParaRPr lang="en-US" altLang="zh-CN" sz="1300">
              <a:solidFill>
                <a:schemeClr val="bg1"/>
              </a:solidFill>
              <a:latin typeface="Microsoft YaHei" panose="020B0503020204020204" pitchFamily="34" charset="-122"/>
              <a:ea typeface="Microsoft YaHei" panose="020B0503020204020204" pitchFamily="34" charset="-122"/>
              <a:sym typeface="+mn-ea"/>
            </a:endParaRPr>
          </a:p>
        </p:txBody>
      </p:sp>
      <p:sp>
        <p:nvSpPr>
          <p:cNvPr id="12" name="环形箭头 11"/>
          <p:cNvSpPr/>
          <p:nvPr/>
        </p:nvSpPr>
        <p:spPr>
          <a:xfrm flipH="1">
            <a:off x="6146800" y="609918"/>
            <a:ext cx="1277938" cy="1277937"/>
          </a:xfrm>
          <a:prstGeom prst="circularArrow">
            <a:avLst>
              <a:gd name="adj1" fmla="val 12500"/>
              <a:gd name="adj2" fmla="val 1142319"/>
              <a:gd name="adj3" fmla="val 20457681"/>
              <a:gd name="adj4" fmla="val 2875315"/>
              <a:gd name="adj5" fmla="val 12500"/>
            </a:avLst>
          </a:prstGeom>
          <a:no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US" altLang="zh-CN" sz="1500" dirty="0">
                <a:solidFill>
                  <a:schemeClr val="bg1"/>
                </a:solidFill>
                <a:latin typeface="Microsoft YaHei" panose="020B0503020204020204" pitchFamily="34" charset="-122"/>
                <a:ea typeface="Microsoft YaHei" panose="020B0503020204020204" pitchFamily="34" charset="-122"/>
                <a:cs typeface="+mn-ea"/>
                <a:sym typeface="+mn-lt"/>
              </a:rPr>
              <a:t>96%</a:t>
            </a:r>
            <a:endParaRPr lang="en-US" altLang="zh-CN" sz="150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3" name="TextBox 31"/>
          <p:cNvSpPr txBox="1"/>
          <p:nvPr/>
        </p:nvSpPr>
        <p:spPr>
          <a:xfrm>
            <a:off x="5031105" y="2687320"/>
            <a:ext cx="2990850" cy="1684020"/>
          </a:xfrm>
          <a:prstGeom prst="rect">
            <a:avLst/>
          </a:prstGeom>
          <a:noFill/>
        </p:spPr>
        <p:txBody>
          <a:bodyPr wrap="square" lIns="68580" tIns="34290" rIns="68580" bIns="34290">
            <a:spAutoFit/>
          </a:bodyPr>
          <a:lstStyle/>
          <a:p>
            <a:pPr algn="l" eaLnBrk="1" fontAlgn="auto" hangingPunct="1">
              <a:lnSpc>
                <a:spcPct val="150000"/>
              </a:lnSpc>
              <a:spcBef>
                <a:spcPts val="0"/>
              </a:spcBef>
              <a:spcAft>
                <a:spcPts val="0"/>
              </a:spcAft>
              <a:buClrTx/>
              <a:buSzTx/>
              <a:buNone/>
              <a:defRPr/>
            </a:pPr>
            <a:r>
              <a:rPr lang="en-US" altLang="zh-CN" sz="1300">
                <a:solidFill>
                  <a:schemeClr val="bg1"/>
                </a:solidFill>
                <a:latin typeface="Microsoft YaHei" panose="020B0503020204020204" pitchFamily="34" charset="-122"/>
                <a:ea typeface="Microsoft YaHei" panose="020B0503020204020204" pitchFamily="34" charset="-122"/>
                <a:sym typeface="+mn-ea"/>
              </a:rPr>
              <a:t>該原型對其生成的 16 個此類描述實現了 </a:t>
            </a:r>
            <a:r>
              <a:rPr lang="en-US" altLang="zh-CN" sz="1800" b="1">
                <a:solidFill>
                  <a:schemeClr val="bg1"/>
                </a:solidFill>
                <a:latin typeface="Microsoft YaHei" panose="020B0503020204020204" pitchFamily="34" charset="-122"/>
                <a:ea typeface="Microsoft YaHei" panose="020B0503020204020204" pitchFamily="34" charset="-122"/>
                <a:sym typeface="+mn-ea"/>
              </a:rPr>
              <a:t>96%</a:t>
            </a:r>
            <a:r>
              <a:rPr lang="en-US" altLang="zh-CN" sz="1300">
                <a:solidFill>
                  <a:schemeClr val="bg1"/>
                </a:solidFill>
                <a:latin typeface="Microsoft YaHei" panose="020B0503020204020204" pitchFamily="34" charset="-122"/>
                <a:ea typeface="Microsoft YaHei" panose="020B0503020204020204" pitchFamily="34" charset="-122"/>
                <a:sym typeface="+mn-ea"/>
              </a:rPr>
              <a:t> 的準確率和完美的召回率——不准確是由於 CNN 訓練不足導致無法識別兩個主題（MPAndroidChart 和 GeometricOjbects）的視覺對象。</a:t>
            </a:r>
            <a:endParaRPr lang="en-US" altLang="zh-CN" sz="1300">
              <a:solidFill>
                <a:schemeClr val="bg1"/>
              </a:solidFill>
              <a:latin typeface="Microsoft YaHei" panose="020B0503020204020204" pitchFamily="34" charset="-122"/>
              <a:ea typeface="Microsoft YaHei" panose="020B0503020204020204" pitchFamily="34" charset="-122"/>
            </a:endParaRPr>
          </a:p>
        </p:txBody>
      </p:sp>
      <p:pic>
        <p:nvPicPr>
          <p:cNvPr id="50190"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438468" y="3524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rPr>
              <a:t>研究目标</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par>
                                <p:cTn id="18" presetID="22" presetClass="entr" presetSubtype="1"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strips(downRight)">
                                      <p:cBhvr>
                                        <p:cTn id="25" dur="500"/>
                                        <p:tgtEl>
                                          <p:spTgt spid="7"/>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strips(downRigh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12" grpId="0" bldLvl="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480" y="365125"/>
            <a:ext cx="2997835" cy="337185"/>
          </a:xfrm>
          <a:prstGeom prst="rect">
            <a:avLst/>
          </a:prstGeom>
          <a:noFill/>
        </p:spPr>
        <p:txBody>
          <a:bodyPr wrap="square">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sym typeface="+mn-ea"/>
              </a:rPr>
              <a:t>相關工作（类似工具）</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5" name="任意多边形 34"/>
          <p:cNvSpPr/>
          <p:nvPr/>
        </p:nvSpPr>
        <p:spPr bwMode="auto">
          <a:xfrm>
            <a:off x="2508250" y="1289050"/>
            <a:ext cx="1881188" cy="366713"/>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pPr eaLnBrk="1" fontAlgn="auto" hangingPunct="1">
              <a:spcBef>
                <a:spcPts val="0"/>
              </a:spcBef>
              <a:spcAft>
                <a:spcPts val="0"/>
              </a:spcAft>
              <a:defRPr/>
            </a:pPr>
            <a:endParaRPr lang="zh-CN" altLang="en-US" sz="1350" dirty="0">
              <a:solidFill>
                <a:schemeClr val="bg1"/>
              </a:solidFill>
              <a:latin typeface="+mn-lt"/>
              <a:ea typeface="Microsoft YaHei" panose="020B0503020204020204" pitchFamily="34" charset="-122"/>
            </a:endParaRPr>
          </a:p>
        </p:txBody>
      </p:sp>
      <p:sp>
        <p:nvSpPr>
          <p:cNvPr id="7" name="任意多边形 15"/>
          <p:cNvSpPr/>
          <p:nvPr/>
        </p:nvSpPr>
        <p:spPr bwMode="auto">
          <a:xfrm>
            <a:off x="2836863" y="153352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2"/>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Microsoft YaHei" panose="020B0503020204020204" pitchFamily="34" charset="-122"/>
            </a:endParaRPr>
          </a:p>
        </p:txBody>
      </p:sp>
      <p:sp>
        <p:nvSpPr>
          <p:cNvPr id="8" name="任意多边形 22"/>
          <p:cNvSpPr/>
          <p:nvPr/>
        </p:nvSpPr>
        <p:spPr bwMode="auto">
          <a:xfrm>
            <a:off x="2836863" y="331787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3"/>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Microsoft YaHei" panose="020B0503020204020204" pitchFamily="34" charset="-122"/>
            </a:endParaRPr>
          </a:p>
        </p:txBody>
      </p:sp>
      <p:sp>
        <p:nvSpPr>
          <p:cNvPr id="9" name="任意多边形 24"/>
          <p:cNvSpPr/>
          <p:nvPr/>
        </p:nvSpPr>
        <p:spPr bwMode="auto">
          <a:xfrm>
            <a:off x="1849438" y="331787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4"/>
            <a:srcRect/>
            <a:stretch>
              <a:fillRect/>
            </a:stretch>
          </a:blipFill>
          <a:ln w="38100" cap="flat" cmpd="sng">
            <a:noFill/>
            <a:bevel/>
          </a:ln>
        </p:spPr>
        <p:txBody>
          <a:bodyPr lIns="204240" tIns="234759" rIns="204241" bIns="234758" anchor="ctr"/>
          <a:lstStyle/>
          <a:p>
            <a:pPr eaLnBrk="1" fontAlgn="auto" hangingPunct="1">
              <a:spcBef>
                <a:spcPts val="0"/>
              </a:spcBef>
              <a:spcAft>
                <a:spcPts val="0"/>
              </a:spcAft>
              <a:defRPr/>
            </a:pPr>
            <a:endParaRPr lang="zh-CN" altLang="en-US" sz="1350" dirty="0">
              <a:solidFill>
                <a:schemeClr val="bg1"/>
              </a:solidFill>
              <a:latin typeface="+mn-lt"/>
              <a:ea typeface="Microsoft YaHei" panose="020B0503020204020204" pitchFamily="34" charset="-122"/>
            </a:endParaRPr>
          </a:p>
        </p:txBody>
      </p:sp>
      <p:sp>
        <p:nvSpPr>
          <p:cNvPr id="10" name="任意多边形 25"/>
          <p:cNvSpPr/>
          <p:nvPr/>
        </p:nvSpPr>
        <p:spPr bwMode="auto">
          <a:xfrm>
            <a:off x="1319213" y="24257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5"/>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Microsoft YaHei" panose="020B0503020204020204" pitchFamily="34" charset="-122"/>
            </a:endParaRPr>
          </a:p>
        </p:txBody>
      </p:sp>
      <p:grpSp>
        <p:nvGrpSpPr>
          <p:cNvPr id="20" name="组合 19"/>
          <p:cNvGrpSpPr/>
          <p:nvPr/>
        </p:nvGrpSpPr>
        <p:grpSpPr bwMode="auto">
          <a:xfrm>
            <a:off x="1849438" y="1533525"/>
            <a:ext cx="914400" cy="1050925"/>
            <a:chOff x="1849438" y="1558925"/>
            <a:chExt cx="914400" cy="1050925"/>
          </a:xfrm>
        </p:grpSpPr>
        <p:sp>
          <p:nvSpPr>
            <p:cNvPr id="21" name="任意多边形 20"/>
            <p:cNvSpPr/>
            <p:nvPr/>
          </p:nvSpPr>
          <p:spPr bwMode="auto">
            <a:xfrm>
              <a:off x="1849438" y="155892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chemeClr val="bg1"/>
              </a:solidFill>
              <a:bevel/>
            </a:ln>
          </p:spPr>
          <p:txBody>
            <a:bodyPr lIns="204240" tIns="234759" rIns="204241" bIns="234758" anchor="ctr"/>
            <a:lstStyle/>
            <a:p>
              <a:pPr eaLnBrk="1" fontAlgn="auto" hangingPunct="1">
                <a:spcBef>
                  <a:spcPts val="0"/>
                </a:spcBef>
                <a:spcAft>
                  <a:spcPts val="0"/>
                </a:spcAft>
                <a:defRPr/>
              </a:pPr>
              <a:endParaRPr lang="zh-CN" altLang="en-US" sz="1350" dirty="0">
                <a:solidFill>
                  <a:schemeClr val="bg1"/>
                </a:solidFill>
                <a:latin typeface="+mn-lt"/>
                <a:ea typeface="Microsoft YaHei" panose="020B0503020204020204" pitchFamily="34" charset="-122"/>
              </a:endParaRPr>
            </a:p>
          </p:txBody>
        </p:sp>
        <p:sp>
          <p:nvSpPr>
            <p:cNvPr id="54294" name="文本框 21"/>
            <p:cNvSpPr txBox="1">
              <a:spLocks noChangeArrowheads="1"/>
            </p:cNvSpPr>
            <p:nvPr/>
          </p:nvSpPr>
          <p:spPr bwMode="auto">
            <a:xfrm>
              <a:off x="2008332" y="1795179"/>
              <a:ext cx="59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2600">
                  <a:solidFill>
                    <a:schemeClr val="bg1"/>
                  </a:solidFill>
                  <a:latin typeface="FontAwesome" pitchFamily="2" charset="0"/>
                  <a:ea typeface="Microsoft YaHei" panose="020B0503020204020204" pitchFamily="34" charset="-122"/>
                </a:rPr>
                <a:t></a:t>
              </a:r>
              <a:endParaRPr lang="zh-CN" altLang="en-US" sz="2600">
                <a:solidFill>
                  <a:schemeClr val="bg1"/>
                </a:solidFill>
                <a:ea typeface="Microsoft YaHei" panose="020B0503020204020204" pitchFamily="34" charset="-122"/>
              </a:endParaRPr>
            </a:p>
          </p:txBody>
        </p:sp>
      </p:grpSp>
      <p:grpSp>
        <p:nvGrpSpPr>
          <p:cNvPr id="23" name="组合 22"/>
          <p:cNvGrpSpPr/>
          <p:nvPr/>
        </p:nvGrpSpPr>
        <p:grpSpPr bwMode="auto">
          <a:xfrm>
            <a:off x="2341563" y="2425700"/>
            <a:ext cx="914400" cy="1050925"/>
            <a:chOff x="2341563" y="2451100"/>
            <a:chExt cx="914400" cy="1050925"/>
          </a:xfrm>
        </p:grpSpPr>
        <p:sp>
          <p:nvSpPr>
            <p:cNvPr id="24" name="任意多边形 19"/>
            <p:cNvSpPr/>
            <p:nvPr/>
          </p:nvSpPr>
          <p:spPr bwMode="auto">
            <a:xfrm>
              <a:off x="2341563" y="24511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chemeClr val="bg1"/>
              </a:solid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Microsoft YaHei" panose="020B0503020204020204" pitchFamily="34" charset="-122"/>
              </a:endParaRPr>
            </a:p>
          </p:txBody>
        </p:sp>
        <p:sp>
          <p:nvSpPr>
            <p:cNvPr id="54292" name="文本框 26"/>
            <p:cNvSpPr txBox="1">
              <a:spLocks noChangeArrowheads="1"/>
            </p:cNvSpPr>
            <p:nvPr/>
          </p:nvSpPr>
          <p:spPr bwMode="auto">
            <a:xfrm>
              <a:off x="2508036" y="2724182"/>
              <a:ext cx="59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2600">
                  <a:solidFill>
                    <a:schemeClr val="bg1"/>
                  </a:solidFill>
                  <a:latin typeface="FontAwesome" pitchFamily="2" charset="0"/>
                  <a:ea typeface="Microsoft YaHei" panose="020B0503020204020204" pitchFamily="34" charset="-122"/>
                </a:rPr>
                <a:t></a:t>
              </a:r>
              <a:endParaRPr lang="zh-CN" altLang="en-US" sz="2600">
                <a:solidFill>
                  <a:schemeClr val="bg1"/>
                </a:solidFill>
                <a:ea typeface="Microsoft YaHei" panose="020B0503020204020204" pitchFamily="34" charset="-122"/>
              </a:endParaRPr>
            </a:p>
          </p:txBody>
        </p:sp>
      </p:grpSp>
      <p:grpSp>
        <p:nvGrpSpPr>
          <p:cNvPr id="28" name="组合 27"/>
          <p:cNvGrpSpPr/>
          <p:nvPr/>
        </p:nvGrpSpPr>
        <p:grpSpPr bwMode="auto">
          <a:xfrm>
            <a:off x="3328988" y="2425700"/>
            <a:ext cx="914400" cy="1050925"/>
            <a:chOff x="3328988" y="2451100"/>
            <a:chExt cx="914400" cy="1050925"/>
          </a:xfrm>
        </p:grpSpPr>
        <p:sp>
          <p:nvSpPr>
            <p:cNvPr id="29" name="任意多边形 21"/>
            <p:cNvSpPr/>
            <p:nvPr/>
          </p:nvSpPr>
          <p:spPr bwMode="auto">
            <a:xfrm>
              <a:off x="3328988" y="24511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chemeClr val="bg1"/>
              </a:solidFill>
              <a:bevel/>
            </a:ln>
          </p:spPr>
          <p:txBody>
            <a:bodyPr lIns="204240" tIns="234759" rIns="204241" bIns="234758" anchor="ctr"/>
            <a:lstStyle/>
            <a:p>
              <a:pPr eaLnBrk="1" fontAlgn="auto" hangingPunct="1">
                <a:spcBef>
                  <a:spcPts val="0"/>
                </a:spcBef>
                <a:spcAft>
                  <a:spcPts val="0"/>
                </a:spcAft>
                <a:defRPr/>
              </a:pPr>
              <a:endParaRPr lang="zh-CN" altLang="en-US" sz="1350" dirty="0">
                <a:solidFill>
                  <a:schemeClr val="bg1"/>
                </a:solidFill>
                <a:latin typeface="+mn-lt"/>
                <a:ea typeface="Microsoft YaHei" panose="020B0503020204020204" pitchFamily="34" charset="-122"/>
              </a:endParaRPr>
            </a:p>
          </p:txBody>
        </p:sp>
        <p:sp>
          <p:nvSpPr>
            <p:cNvPr id="54290" name="文本框 29"/>
            <p:cNvSpPr txBox="1">
              <a:spLocks noChangeArrowheads="1"/>
            </p:cNvSpPr>
            <p:nvPr/>
          </p:nvSpPr>
          <p:spPr bwMode="auto">
            <a:xfrm>
              <a:off x="3487882" y="2714124"/>
              <a:ext cx="59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2600">
                  <a:solidFill>
                    <a:schemeClr val="bg1"/>
                  </a:solidFill>
                  <a:latin typeface="FontAwesome" pitchFamily="2" charset="0"/>
                  <a:ea typeface="Microsoft YaHei" panose="020B0503020204020204" pitchFamily="34" charset="-122"/>
                </a:rPr>
                <a:t></a:t>
              </a:r>
              <a:endParaRPr lang="zh-CN" altLang="en-US" sz="2600">
                <a:solidFill>
                  <a:schemeClr val="bg1"/>
                </a:solidFill>
                <a:ea typeface="Microsoft YaHei" panose="020B0503020204020204" pitchFamily="34" charset="-122"/>
              </a:endParaRPr>
            </a:p>
          </p:txBody>
        </p:sp>
      </p:grpSp>
      <p:sp>
        <p:nvSpPr>
          <p:cNvPr id="100" name="文本框 99"/>
          <p:cNvSpPr txBox="1"/>
          <p:nvPr/>
        </p:nvSpPr>
        <p:spPr>
          <a:xfrm>
            <a:off x="4613275" y="1196975"/>
            <a:ext cx="3519805" cy="1491615"/>
          </a:xfrm>
          <a:prstGeom prst="rect">
            <a:avLst/>
          </a:prstGeom>
          <a:noFill/>
          <a:ln w="9525">
            <a:noFill/>
          </a:ln>
        </p:spPr>
        <p:txBody>
          <a:bodyPr wrap="square">
            <a:spAutoFit/>
          </a:bodyPr>
          <a:p>
            <a:pPr marL="0" indent="266700"/>
            <a:r>
              <a:rPr lang="en-US" altLang="zh-CN" b="0">
                <a:solidFill>
                  <a:schemeClr val="bg1"/>
                </a:solidFill>
                <a:latin typeface="Microsoft YaHei" panose="020B0503020204020204" pitchFamily="34" charset="-122"/>
                <a:ea typeface="Microsoft YaHei" panose="020B0503020204020204" pitchFamily="34" charset="-122"/>
              </a:rPr>
              <a:t>與我們最相關的先前工作是 ReDraw，這是 Android 應用程序的 GUI 代碼生成技術。與</a:t>
            </a:r>
            <a:r>
              <a:rPr lang="zh-CN" altLang="en-US" b="0">
                <a:solidFill>
                  <a:schemeClr val="bg1"/>
                </a:solidFill>
                <a:latin typeface="Microsoft YaHei" panose="020B0503020204020204" pitchFamily="34" charset="-122"/>
                <a:ea typeface="Microsoft YaHei" panose="020B0503020204020204" pitchFamily="34" charset="-122"/>
              </a:rPr>
              <a:t>论文</a:t>
            </a:r>
            <a:r>
              <a:rPr lang="en-US" altLang="zh-CN" b="0">
                <a:solidFill>
                  <a:schemeClr val="bg1"/>
                </a:solidFill>
                <a:latin typeface="Microsoft YaHei" panose="020B0503020204020204" pitchFamily="34" charset="-122"/>
                <a:ea typeface="Microsoft YaHei" panose="020B0503020204020204" pitchFamily="34" charset="-122"/>
              </a:rPr>
              <a:t>的</a:t>
            </a:r>
            <a:r>
              <a:rPr lang="en-US" altLang="zh-CN">
                <a:solidFill>
                  <a:schemeClr val="bg1"/>
                </a:solidFill>
                <a:latin typeface="Microsoft YaHei" panose="020B0503020204020204" pitchFamily="34" charset="-122"/>
                <a:ea typeface="Microsoft YaHei" panose="020B0503020204020204" pitchFamily="34" charset="-122"/>
                <a:sym typeface="+mn-ea"/>
              </a:rPr>
              <a:t>VSL</a:t>
            </a:r>
            <a:r>
              <a:rPr lang="en-US" altLang="zh-CN" b="0">
                <a:solidFill>
                  <a:schemeClr val="bg1"/>
                </a:solidFill>
                <a:latin typeface="Microsoft YaHei" panose="020B0503020204020204" pitchFamily="34" charset="-122"/>
                <a:ea typeface="Microsoft YaHei" panose="020B0503020204020204" pitchFamily="34" charset="-122"/>
              </a:rPr>
              <a:t>工作類似，該技術通過基於深度學習模型 (CNN) 的計算機視覺識別程序的 GUI 元素。同時，</a:t>
            </a:r>
            <a:r>
              <a:rPr lang="zh-CN" altLang="en-US" b="0">
                <a:solidFill>
                  <a:schemeClr val="bg1"/>
                </a:solidFill>
                <a:latin typeface="Microsoft YaHei" panose="020B0503020204020204" pitchFamily="34" charset="-122"/>
                <a:ea typeface="Microsoft YaHei" panose="020B0503020204020204" pitchFamily="34" charset="-122"/>
              </a:rPr>
              <a:t>它</a:t>
            </a:r>
            <a:r>
              <a:rPr lang="en-US" altLang="zh-CN" b="0">
                <a:solidFill>
                  <a:schemeClr val="bg1"/>
                </a:solidFill>
                <a:latin typeface="Microsoft YaHei" panose="020B0503020204020204" pitchFamily="34" charset="-122"/>
                <a:ea typeface="Microsoft YaHei" panose="020B0503020204020204" pitchFamily="34" charset="-122"/>
              </a:rPr>
              <a:t>VSL 概念和我們的 VSL 方法在多種方面對這項工作來說都是</a:t>
            </a:r>
            <a:r>
              <a:rPr lang="zh-CN" altLang="en-US" b="0">
                <a:solidFill>
                  <a:schemeClr val="bg1"/>
                </a:solidFill>
                <a:latin typeface="Microsoft YaHei" panose="020B0503020204020204" pitchFamily="34" charset="-122"/>
                <a:ea typeface="Microsoft YaHei" panose="020B0503020204020204" pitchFamily="34" charset="-122"/>
              </a:rPr>
              <a:t>比较新颖的</a:t>
            </a:r>
            <a:r>
              <a:rPr lang="en-US" altLang="zh-CN" b="0">
                <a:solidFill>
                  <a:schemeClr val="bg1"/>
                </a:solidFill>
                <a:latin typeface="Microsoft YaHei" panose="020B0503020204020204" pitchFamily="34" charset="-122"/>
                <a:ea typeface="Microsoft YaHei" panose="020B0503020204020204" pitchFamily="34" charset="-122"/>
              </a:rPr>
              <a:t>。</a:t>
            </a:r>
            <a:endParaRPr lang="en-US" altLang="zh-CN">
              <a:solidFill>
                <a:schemeClr val="bg1"/>
              </a:solidFill>
              <a:latin typeface="Microsoft YaHei" panose="020B0503020204020204" pitchFamily="34" charset="-122"/>
              <a:ea typeface="Microsoft YaHei" panose="020B0503020204020204" pitchFamily="34" charset="-122"/>
            </a:endParaRPr>
          </a:p>
        </p:txBody>
      </p:sp>
      <p:sp>
        <p:nvSpPr>
          <p:cNvPr id="2" name="文本框 1"/>
          <p:cNvSpPr txBox="1"/>
          <p:nvPr/>
        </p:nvSpPr>
        <p:spPr>
          <a:xfrm>
            <a:off x="4613275" y="2903855"/>
            <a:ext cx="4070350" cy="891540"/>
          </a:xfrm>
          <a:prstGeom prst="rect">
            <a:avLst/>
          </a:prstGeom>
          <a:noFill/>
          <a:ln w="9525">
            <a:noFill/>
          </a:ln>
        </p:spPr>
        <p:txBody>
          <a:bodyPr wrap="square">
            <a:spAutoFit/>
          </a:bodyPr>
          <a:p>
            <a:pPr marL="0" indent="0"/>
            <a:r>
              <a:rPr lang="en-US" altLang="zh-CN" sz="1300" b="0">
                <a:solidFill>
                  <a:schemeClr val="bg1"/>
                </a:solidFill>
                <a:latin typeface="Microsoft YaHei" panose="020B0503020204020204" pitchFamily="34" charset="-122"/>
                <a:ea typeface="Microsoft YaHei" panose="020B0503020204020204" pitchFamily="34" charset="-122"/>
              </a:rPr>
              <a:t>然而，這個 VSL 應用程序將專注於根據用戶查詢找到現有</a:t>
            </a:r>
            <a:r>
              <a:rPr lang="zh-CN" altLang="en-US" sz="1300" b="0">
                <a:solidFill>
                  <a:schemeClr val="bg1"/>
                </a:solidFill>
                <a:latin typeface="Microsoft YaHei" panose="020B0503020204020204" pitchFamily="34" charset="-122"/>
                <a:ea typeface="Microsoft YaHei" panose="020B0503020204020204" pitchFamily="34" charset="-122"/>
              </a:rPr>
              <a:t>的</a:t>
            </a:r>
            <a:r>
              <a:rPr lang="en-US" altLang="zh-CN" sz="1300" b="0">
                <a:solidFill>
                  <a:schemeClr val="bg1"/>
                </a:solidFill>
                <a:latin typeface="Microsoft YaHei" panose="020B0503020204020204" pitchFamily="34" charset="-122"/>
                <a:ea typeface="Microsoft YaHei" panose="020B0503020204020204" pitchFamily="34" charset="-122"/>
              </a:rPr>
              <a:t>軟件，而不是匹配特定類型的視覺輸出 (GUI) 本身——同樣，我們的視覺輸出通常是定義的，不限於 GUI</a:t>
            </a:r>
            <a:r>
              <a:rPr lang="zh-CN" altLang="en-US" sz="1300" b="0">
                <a:solidFill>
                  <a:schemeClr val="bg1"/>
                </a:solidFill>
                <a:latin typeface="Microsoft YaHei" panose="020B0503020204020204" pitchFamily="34" charset="-122"/>
                <a:ea typeface="Microsoft YaHei" panose="020B0503020204020204" pitchFamily="34" charset="-122"/>
              </a:rPr>
              <a:t>。</a:t>
            </a:r>
            <a:endParaRPr lang="zh-CN" altLang="en-US" sz="1300" b="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50" fill="hold"/>
                                        <p:tgtEl>
                                          <p:spTgt spid="23"/>
                                        </p:tgtEl>
                                        <p:attrNameLst>
                                          <p:attrName>ppt_w</p:attrName>
                                        </p:attrNameLst>
                                      </p:cBhvr>
                                      <p:tavLst>
                                        <p:tav tm="0">
                                          <p:val>
                                            <p:fltVal val="0"/>
                                          </p:val>
                                        </p:tav>
                                        <p:tav tm="100000">
                                          <p:val>
                                            <p:strVal val="#ppt_w"/>
                                          </p:val>
                                        </p:tav>
                                      </p:tavLst>
                                    </p:anim>
                                    <p:anim calcmode="lin" valueType="num">
                                      <p:cBhvr>
                                        <p:cTn id="8" dur="250" fill="hold"/>
                                        <p:tgtEl>
                                          <p:spTgt spid="23"/>
                                        </p:tgtEl>
                                        <p:attrNameLst>
                                          <p:attrName>ppt_h</p:attrName>
                                        </p:attrNameLst>
                                      </p:cBhvr>
                                      <p:tavLst>
                                        <p:tav tm="0">
                                          <p:val>
                                            <p:fltVal val="0"/>
                                          </p:val>
                                        </p:tav>
                                        <p:tav tm="100000">
                                          <p:val>
                                            <p:strVal val="#ppt_h"/>
                                          </p:val>
                                        </p:tav>
                                      </p:tavLst>
                                    </p:anim>
                                    <p:animEffect transition="in" filter="fade">
                                      <p:cBhvr>
                                        <p:cTn id="9" dur="250"/>
                                        <p:tgtEl>
                                          <p:spTgt spid="23"/>
                                        </p:tgtEl>
                                      </p:cBhvr>
                                    </p:animEffect>
                                  </p:childTnLst>
                                </p:cTn>
                              </p:par>
                              <p:par>
                                <p:cTn id="10" presetID="6" presetClass="emph" presetSubtype="0" decel="100000" fill="hold" nodeType="withEffect">
                                  <p:stCondLst>
                                    <p:cond delay="200"/>
                                  </p:stCondLst>
                                  <p:childTnLst>
                                    <p:animScale>
                                      <p:cBhvr>
                                        <p:cTn id="11" dur="250" fill="hold"/>
                                        <p:tgtEl>
                                          <p:spTgt spid="23"/>
                                        </p:tgtEl>
                                      </p:cBhvr>
                                      <p:by x="110000" y="110000"/>
                                    </p:animScale>
                                  </p:childTnLst>
                                </p:cTn>
                              </p:par>
                              <p:par>
                                <p:cTn id="12" presetID="6" presetClass="emph" presetSubtype="0" decel="100000" fill="hold" nodeType="withEffect">
                                  <p:stCondLst>
                                    <p:cond delay="400"/>
                                  </p:stCondLst>
                                  <p:childTnLst>
                                    <p:animScale>
                                      <p:cBhvr>
                                        <p:cTn id="13" dur="250" fill="hold"/>
                                        <p:tgtEl>
                                          <p:spTgt spid="23"/>
                                        </p:tgtEl>
                                      </p:cBhvr>
                                      <p:by x="91000" y="91000"/>
                                    </p:animScale>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3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4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5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56329"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Microsoft YaHei" panose="020B0503020204020204" pitchFamily="34" charset="-122"/>
                </a:rPr>
                <a:t>目录页</a:t>
              </a:r>
              <a:endParaRPr lang="zh-CN" altLang="en-US" sz="1800" dirty="0">
                <a:solidFill>
                  <a:schemeClr val="bg1">
                    <a:lumMod val="95000"/>
                  </a:schemeClr>
                </a:solidFill>
                <a:latin typeface="+mn-lt"/>
                <a:ea typeface="Microsoft YaHei"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bwMode="auto">
          <a:xfrm>
            <a:off x="4070350" y="2019300"/>
            <a:ext cx="2255838" cy="938532"/>
            <a:chOff x="4070982" y="2019402"/>
            <a:chExt cx="2255503" cy="938350"/>
          </a:xfrm>
        </p:grpSpPr>
        <p:sp>
          <p:nvSpPr>
            <p:cNvPr id="56327" name="文本框 23"/>
            <p:cNvSpPr txBox="1">
              <a:spLocks noChangeArrowheads="1"/>
            </p:cNvSpPr>
            <p:nvPr/>
          </p:nvSpPr>
          <p:spPr bwMode="auto">
            <a:xfrm>
              <a:off x="4070982" y="2251134"/>
              <a:ext cx="2255503" cy="70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4000">
                  <a:solidFill>
                    <a:schemeClr val="bg1"/>
                  </a:solidFill>
                  <a:latin typeface="Microsoft YaHei" panose="020B0503020204020204" pitchFamily="34" charset="-122"/>
                  <a:ea typeface="Microsoft YaHei" panose="020B0503020204020204" pitchFamily="34" charset="-122"/>
                </a:rPr>
                <a:t>总结</a:t>
              </a:r>
              <a:endParaRPr lang="zh-CN" altLang="en-US" sz="4000">
                <a:solidFill>
                  <a:schemeClr val="bg1"/>
                </a:solidFill>
                <a:latin typeface="Microsoft YaHei" panose="020B0503020204020204" pitchFamily="34" charset="-122"/>
                <a:ea typeface="Microsoft YaHei" panose="020B0503020204020204" pitchFamily="34" charset="-122"/>
              </a:endParaRPr>
            </a:p>
          </p:txBody>
        </p:sp>
        <p:sp>
          <p:nvSpPr>
            <p:cNvPr id="56328" name="文本框 35"/>
            <p:cNvSpPr txBox="1">
              <a:spLocks noChangeArrowheads="1"/>
            </p:cNvSpPr>
            <p:nvPr/>
          </p:nvSpPr>
          <p:spPr bwMode="auto">
            <a:xfrm>
              <a:off x="4118308" y="2019402"/>
              <a:ext cx="13312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400">
                  <a:solidFill>
                    <a:schemeClr val="bg1"/>
                  </a:solidFill>
                  <a:latin typeface="Microsoft YaHei" panose="020B0503020204020204" pitchFamily="34" charset="-122"/>
                  <a:ea typeface="Microsoft YaHei" panose="020B0503020204020204" pitchFamily="34" charset="-122"/>
                </a:rPr>
                <a:t>PART FIVE</a:t>
              </a:r>
              <a:endParaRPr lang="zh-CN" altLang="en-US" sz="1400">
                <a:solidFill>
                  <a:schemeClr val="bg1"/>
                </a:solidFill>
                <a:latin typeface="Microsoft YaHei" panose="020B0503020204020204" pitchFamily="34" charset="-122"/>
                <a:ea typeface="Microsoft YaHei" panose="020B0503020204020204" pitchFamily="34" charset="-122"/>
              </a:endParaRPr>
            </a:p>
          </p:txBody>
        </p:sp>
      </p:grpSp>
      <p:grpSp>
        <p:nvGrpSpPr>
          <p:cNvPr id="37" name="组合 36"/>
          <p:cNvGrpSpPr/>
          <p:nvPr/>
        </p:nvGrpSpPr>
        <p:grpSpPr bwMode="auto">
          <a:xfrm>
            <a:off x="2817813" y="1944688"/>
            <a:ext cx="1128712" cy="1128712"/>
            <a:chOff x="2817516" y="1944350"/>
            <a:chExt cx="1129689" cy="1129689"/>
          </a:xfrm>
        </p:grpSpPr>
        <p:sp>
          <p:nvSpPr>
            <p:cNvPr id="38" name="椭圆 37"/>
            <p:cNvSpPr/>
            <p:nvPr/>
          </p:nvSpPr>
          <p:spPr>
            <a:xfrm>
              <a:off x="2817516"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39" name="Freeform 5"/>
            <p:cNvSpPr>
              <a:spLocks noEditPoints="1"/>
            </p:cNvSpPr>
            <p:nvPr/>
          </p:nvSpPr>
          <p:spPr bwMode="auto">
            <a:xfrm>
              <a:off x="3195668" y="2160437"/>
              <a:ext cx="444885" cy="657794"/>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fltVal val="0"/>
                                          </p:val>
                                        </p:tav>
                                        <p:tav tm="100000">
                                          <p:val>
                                            <p:strVal val="#ppt_w"/>
                                          </p:val>
                                        </p:tav>
                                      </p:tavLst>
                                    </p:anim>
                                    <p:anim calcmode="lin" valueType="num">
                                      <p:cBhvr>
                                        <p:cTn id="13" dur="250" fill="hold"/>
                                        <p:tgtEl>
                                          <p:spTgt spid="37"/>
                                        </p:tgtEl>
                                        <p:attrNameLst>
                                          <p:attrName>ppt_h</p:attrName>
                                        </p:attrNameLst>
                                      </p:cBhvr>
                                      <p:tavLst>
                                        <p:tav tm="0">
                                          <p:val>
                                            <p:fltVal val="0"/>
                                          </p:val>
                                        </p:tav>
                                        <p:tav tm="100000">
                                          <p:val>
                                            <p:strVal val="#ppt_h"/>
                                          </p:val>
                                        </p:tav>
                                      </p:tavLst>
                                    </p:anim>
                                    <p:animEffect transition="in" filter="fade">
                                      <p:cBhvr>
                                        <p:cTn id="14" dur="250"/>
                                        <p:tgtEl>
                                          <p:spTgt spid="37"/>
                                        </p:tgtEl>
                                      </p:cBhvr>
                                    </p:animEffect>
                                  </p:childTnLst>
                                </p:cTn>
                              </p:par>
                              <p:par>
                                <p:cTn id="15" presetID="6" presetClass="emph" presetSubtype="0" decel="100000" fill="hold" nodeType="withEffect">
                                  <p:stCondLst>
                                    <p:cond delay="200"/>
                                  </p:stCondLst>
                                  <p:childTnLst>
                                    <p:animScale>
                                      <p:cBhvr>
                                        <p:cTn id="16" dur="250" fill="hold"/>
                                        <p:tgtEl>
                                          <p:spTgt spid="37"/>
                                        </p:tgtEl>
                                      </p:cBhvr>
                                      <p:by x="110000" y="110000"/>
                                    </p:animScale>
                                  </p:childTnLst>
                                </p:cTn>
                              </p:par>
                              <p:par>
                                <p:cTn id="17" presetID="6" presetClass="emph" presetSubtype="0" decel="100000" fill="hold" nodeType="withEffect">
                                  <p:stCondLst>
                                    <p:cond delay="400"/>
                                  </p:stCondLst>
                                  <p:childTnLst>
                                    <p:animScale>
                                      <p:cBhvr>
                                        <p:cTn id="18" dur="250" fill="hold"/>
                                        <p:tgtEl>
                                          <p:spTgt spid="37"/>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7185"/>
          </a:xfrm>
          <a:prstGeom prst="rect">
            <a:avLst/>
          </a:prstGeom>
          <a:noFill/>
        </p:spPr>
        <p:txBody>
          <a:bodyPr>
            <a:spAutoFit/>
          </a:bodyPr>
          <a:lstStyle/>
          <a:p>
            <a:pPr eaLnBrk="1" hangingPunct="1"/>
            <a:r>
              <a:rPr lang="zh-CN" altLang="en-US" sz="1600">
                <a:solidFill>
                  <a:schemeClr val="bg1"/>
                </a:solidFill>
                <a:latin typeface="Microsoft YaHei" panose="020B0503020204020204" pitchFamily="34" charset="-122"/>
                <a:ea typeface="Microsoft YaHei" panose="020B0503020204020204" pitchFamily="34" charset="-122"/>
                <a:sym typeface="+mn-ea"/>
              </a:rPr>
              <a:t>总结</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5" name="矩形 4"/>
          <p:cNvSpPr/>
          <p:nvPr/>
        </p:nvSpPr>
        <p:spPr>
          <a:xfrm>
            <a:off x="1331913" y="1884363"/>
            <a:ext cx="6435725" cy="1060450"/>
          </a:xfrm>
          <a:prstGeom prst="rect">
            <a:avLst/>
          </a:prstGeom>
        </p:spPr>
        <p:txBody>
          <a:bodyPr>
            <a:spAutoFit/>
          </a:bodyPr>
          <a:lstStyle/>
          <a:p>
            <a:pPr eaLnBrk="1" fontAlgn="auto" hangingPunct="1">
              <a:lnSpc>
                <a:spcPct val="150000"/>
              </a:lnSpc>
              <a:spcBef>
                <a:spcPts val="0"/>
              </a:spcBef>
              <a:spcAft>
                <a:spcPts val="0"/>
              </a:spcAft>
              <a:defRPr/>
            </a:pPr>
            <a:r>
              <a:rPr lang="zh-CN" sz="1400" kern="0" dirty="0">
                <a:solidFill>
                  <a:schemeClr val="bg1"/>
                </a:solidFill>
                <a:latin typeface="Microsoft YaHei" panose="020B0503020204020204" pitchFamily="34" charset="-122"/>
                <a:ea typeface="Microsoft YaHei" panose="020B0503020204020204" pitchFamily="34" charset="-122"/>
              </a:rPr>
              <a:t>这一种</a:t>
            </a:r>
            <a:r>
              <a:rPr sz="1400" kern="0" dirty="0">
                <a:solidFill>
                  <a:schemeClr val="bg1"/>
                </a:solidFill>
                <a:latin typeface="Microsoft YaHei" panose="020B0503020204020204" pitchFamily="34" charset="-122"/>
                <a:ea typeface="Microsoft YaHei" panose="020B0503020204020204" pitchFamily="34" charset="-122"/>
              </a:rPr>
              <a:t>視覺語義學習自動理解軟件的新方法的設計</a:t>
            </a:r>
            <a:r>
              <a:rPr lang="zh-CN" sz="1400" kern="0" dirty="0">
                <a:solidFill>
                  <a:schemeClr val="bg1"/>
                </a:solidFill>
                <a:latin typeface="Microsoft YaHei" panose="020B0503020204020204" pitchFamily="34" charset="-122"/>
                <a:ea typeface="Microsoft YaHei" panose="020B0503020204020204" pitchFamily="34" charset="-122"/>
              </a:rPr>
              <a:t>对自动化软件理解是十分有效的，我和作者的</a:t>
            </a:r>
            <a:r>
              <a:rPr sz="1400" kern="0" dirty="0">
                <a:solidFill>
                  <a:schemeClr val="bg1"/>
                </a:solidFill>
                <a:latin typeface="Microsoft YaHei" panose="020B0503020204020204" pitchFamily="34" charset="-122"/>
                <a:ea typeface="Microsoft YaHei" panose="020B0503020204020204" pitchFamily="34" charset="-122"/>
              </a:rPr>
              <a:t>下一步</a:t>
            </a:r>
            <a:r>
              <a:rPr lang="zh-CN" sz="1400" kern="0" dirty="0">
                <a:solidFill>
                  <a:schemeClr val="bg1"/>
                </a:solidFill>
                <a:latin typeface="Microsoft YaHei" panose="020B0503020204020204" pitchFamily="34" charset="-122"/>
                <a:ea typeface="Microsoft YaHei" panose="020B0503020204020204" pitchFamily="34" charset="-122"/>
              </a:rPr>
              <a:t>都</a:t>
            </a:r>
            <a:r>
              <a:rPr sz="1400" kern="0" dirty="0">
                <a:solidFill>
                  <a:schemeClr val="bg1"/>
                </a:solidFill>
                <a:latin typeface="Microsoft YaHei" panose="020B0503020204020204" pitchFamily="34" charset="-122"/>
                <a:ea typeface="Microsoft YaHei" panose="020B0503020204020204" pitchFamily="34" charset="-122"/>
              </a:rPr>
              <a:t>是</a:t>
            </a:r>
            <a:r>
              <a:rPr lang="zh-CN" sz="1400" kern="0" dirty="0">
                <a:solidFill>
                  <a:schemeClr val="bg1"/>
                </a:solidFill>
                <a:latin typeface="Microsoft YaHei" panose="020B0503020204020204" pitchFamily="34" charset="-122"/>
                <a:ea typeface="Microsoft YaHei" panose="020B0503020204020204" pitchFamily="34" charset="-122"/>
              </a:rPr>
              <a:t>想要</a:t>
            </a:r>
            <a:r>
              <a:rPr sz="1400" kern="0" dirty="0">
                <a:solidFill>
                  <a:schemeClr val="bg1"/>
                </a:solidFill>
                <a:latin typeface="Microsoft YaHei" panose="020B0503020204020204" pitchFamily="34" charset="-122"/>
                <a:ea typeface="Microsoft YaHei" panose="020B0503020204020204" pitchFamily="34" charset="-122"/>
              </a:rPr>
              <a:t>實現完整設計，從而</a:t>
            </a:r>
            <a:r>
              <a:rPr lang="zh-CN" sz="1400" kern="0" dirty="0">
                <a:solidFill>
                  <a:schemeClr val="bg1"/>
                </a:solidFill>
                <a:latin typeface="Microsoft YaHei" panose="020B0503020204020204" pitchFamily="34" charset="-122"/>
                <a:ea typeface="Microsoft YaHei" panose="020B0503020204020204" pitchFamily="34" charset="-122"/>
              </a:rPr>
              <a:t>系统</a:t>
            </a:r>
            <a:r>
              <a:rPr sz="1400" kern="0" dirty="0">
                <a:solidFill>
                  <a:schemeClr val="bg1"/>
                </a:solidFill>
                <a:latin typeface="Microsoft YaHei" panose="020B0503020204020204" pitchFamily="34" charset="-122"/>
                <a:ea typeface="Microsoft YaHei" panose="020B0503020204020204" pitchFamily="34" charset="-122"/>
              </a:rPr>
              <a:t>地評估該方法。</a:t>
            </a:r>
            <a:r>
              <a:rPr lang="zh-CN" sz="1400" kern="0" dirty="0">
                <a:solidFill>
                  <a:schemeClr val="bg1"/>
                </a:solidFill>
                <a:latin typeface="Microsoft YaHei" panose="020B0503020204020204" pitchFamily="34" charset="-122"/>
                <a:ea typeface="Microsoft YaHei" panose="020B0503020204020204" pitchFamily="34" charset="-122"/>
              </a:rPr>
              <a:t>希望</a:t>
            </a:r>
            <a:r>
              <a:rPr sz="1400" kern="0" dirty="0">
                <a:solidFill>
                  <a:schemeClr val="bg1"/>
                </a:solidFill>
                <a:latin typeface="Microsoft YaHei" panose="020B0503020204020204" pitchFamily="34" charset="-122"/>
                <a:ea typeface="Microsoft YaHei" panose="020B0503020204020204" pitchFamily="34" charset="-122"/>
              </a:rPr>
              <a:t>這項工作將激發利用人工智能進行自動化軟件工程的新方向。</a:t>
            </a:r>
            <a:endParaRPr sz="1400" kern="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19465"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Microsoft YaHei" panose="020B0503020204020204" pitchFamily="34" charset="-122"/>
                </a:rPr>
                <a:t>目录页</a:t>
              </a:r>
              <a:endParaRPr lang="zh-CN" altLang="en-US" sz="1800" dirty="0">
                <a:solidFill>
                  <a:schemeClr val="bg1">
                    <a:lumMod val="95000"/>
                  </a:schemeClr>
                </a:solidFill>
                <a:latin typeface="+mn-lt"/>
                <a:ea typeface="Microsoft YaHei"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bwMode="auto">
          <a:xfrm>
            <a:off x="3235325" y="1957388"/>
            <a:ext cx="1128713" cy="1128712"/>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Microsoft YaHei" panose="020B0503020204020204" pitchFamily="34" charset="-122"/>
              </a:endParaRPr>
            </a:p>
          </p:txBody>
        </p:sp>
        <p:sp>
          <p:nvSpPr>
            <p:cNvPr id="36" name="Freeform 11"/>
            <p:cNvSpPr/>
            <p:nvPr/>
          </p:nvSpPr>
          <p:spPr bwMode="auto">
            <a:xfrm>
              <a:off x="2675274" y="1815037"/>
              <a:ext cx="1085027"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Microsoft YaHei" panose="020B0503020204020204" pitchFamily="34" charset="-122"/>
              </a:endParaRPr>
            </a:p>
          </p:txBody>
        </p:sp>
      </p:grpSp>
      <p:grpSp>
        <p:nvGrpSpPr>
          <p:cNvPr id="37" name="组合 36"/>
          <p:cNvGrpSpPr/>
          <p:nvPr/>
        </p:nvGrpSpPr>
        <p:grpSpPr bwMode="auto">
          <a:xfrm>
            <a:off x="4448175" y="2032000"/>
            <a:ext cx="3107055" cy="1776095"/>
            <a:chOff x="4447677" y="2019402"/>
            <a:chExt cx="3109510" cy="1776485"/>
          </a:xfrm>
        </p:grpSpPr>
        <p:sp>
          <p:nvSpPr>
            <p:cNvPr id="19461" name="文本框 37"/>
            <p:cNvSpPr txBox="1">
              <a:spLocks noChangeArrowheads="1"/>
            </p:cNvSpPr>
            <p:nvPr/>
          </p:nvSpPr>
          <p:spPr bwMode="auto">
            <a:xfrm>
              <a:off x="4447677" y="2227093"/>
              <a:ext cx="3109510" cy="156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fontAlgn="auto" hangingPunct="1">
                <a:spcBef>
                  <a:spcPts val="0"/>
                </a:spcBef>
                <a:spcAft>
                  <a:spcPts val="0"/>
                </a:spcAft>
                <a:defRPr/>
              </a:pPr>
              <a:r>
                <a:rPr lang="zh-CN" altLang="en-US" sz="4800" dirty="0">
                  <a:solidFill>
                    <a:schemeClr val="bg1">
                      <a:lumMod val="95000"/>
                    </a:schemeClr>
                  </a:solidFill>
                  <a:latin typeface="Microsoft YaHei" panose="020B0503020204020204" pitchFamily="34" charset="-122"/>
                  <a:ea typeface="Microsoft YaHei" panose="020B0503020204020204" pitchFamily="34" charset="-122"/>
                  <a:sym typeface="+mn-ea"/>
                </a:rPr>
                <a:t>选题背景及意义</a:t>
              </a:r>
              <a:endParaRPr lang="zh-CN" altLang="en-US" sz="4800">
                <a:solidFill>
                  <a:schemeClr val="bg1"/>
                </a:solidFill>
                <a:ea typeface="Microsoft YaHei" panose="020B0503020204020204" pitchFamily="34" charset="-122"/>
              </a:endParaRPr>
            </a:p>
          </p:txBody>
        </p:sp>
        <p:sp>
          <p:nvSpPr>
            <p:cNvPr id="19462" name="文本框 38"/>
            <p:cNvSpPr txBox="1">
              <a:spLocks noChangeArrowheads="1"/>
            </p:cNvSpPr>
            <p:nvPr/>
          </p:nvSpPr>
          <p:spPr bwMode="auto">
            <a:xfrm>
              <a:off x="4535462" y="2019402"/>
              <a:ext cx="12868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400">
                  <a:solidFill>
                    <a:schemeClr val="bg1"/>
                  </a:solidFill>
                  <a:latin typeface="Microsoft YaHei" panose="020B0503020204020204" pitchFamily="34" charset="-122"/>
                  <a:ea typeface="Microsoft YaHei" panose="020B0503020204020204" pitchFamily="34" charset="-122"/>
                </a:rPr>
                <a:t>PART ONE</a:t>
              </a:r>
              <a:endParaRPr lang="zh-CN" altLang="en-US" sz="1400">
                <a:solidFill>
                  <a:schemeClr val="bg1"/>
                </a:solidFill>
                <a:latin typeface="Microsoft YaHei" panose="020B0503020204020204" pitchFamily="34" charset="-122"/>
                <a:ea typeface="Microsoft YaHei"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6" presetClass="emph" presetSubtype="0" decel="100000" fill="hold" nodeType="withEffect">
                                  <p:stCondLst>
                                    <p:cond delay="200"/>
                                  </p:stCondLst>
                                  <p:childTnLst>
                                    <p:animScale>
                                      <p:cBhvr>
                                        <p:cTn id="16" dur="250" fill="hold"/>
                                        <p:tgtEl>
                                          <p:spTgt spid="34"/>
                                        </p:tgtEl>
                                      </p:cBhvr>
                                      <p:by x="110000" y="110000"/>
                                    </p:animScale>
                                  </p:childTnLst>
                                </p:cTn>
                              </p:par>
                              <p:par>
                                <p:cTn id="17" presetID="6" presetClass="emph" presetSubtype="0" decel="100000" fill="hold" nodeType="withEffect">
                                  <p:stCondLst>
                                    <p:cond delay="400"/>
                                  </p:stCondLst>
                                  <p:childTnLst>
                                    <p:animScale>
                                      <p:cBhvr>
                                        <p:cTn id="18" dur="250" fill="hold"/>
                                        <p:tgtEl>
                                          <p:spTgt spid="34"/>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rPr>
              <a:t>致谢</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4" name="矩形 3"/>
          <p:cNvSpPr>
            <a:spLocks noChangeArrowheads="1"/>
          </p:cNvSpPr>
          <p:nvPr/>
        </p:nvSpPr>
        <p:spPr bwMode="auto">
          <a:xfrm>
            <a:off x="2724468" y="1077595"/>
            <a:ext cx="3957637"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150000"/>
              </a:lnSpc>
            </a:pPr>
            <a:r>
              <a:rPr lang="en-US" altLang="zh-CN" sz="4800" b="1">
                <a:solidFill>
                  <a:schemeClr val="bg1"/>
                </a:solidFill>
                <a:latin typeface="Microsoft YaHei" panose="020B0503020204020204" pitchFamily="34" charset="-122"/>
                <a:ea typeface="Microsoft YaHei" panose="020B0503020204020204" pitchFamily="34" charset="-122"/>
              </a:rPr>
              <a:t>THANKS!</a:t>
            </a:r>
            <a:endParaRPr lang="zh-CN" altLang="en-US" sz="4800" b="1">
              <a:solidFill>
                <a:schemeClr val="bg1"/>
              </a:solidFill>
              <a:latin typeface="Microsoft YaHei" panose="020B0503020204020204" pitchFamily="34" charset="-122"/>
              <a:ea typeface="Microsoft YaHei" panose="020B0503020204020204" pitchFamily="34" charset="-122"/>
            </a:endParaRPr>
          </a:p>
        </p:txBody>
      </p:sp>
      <p:sp>
        <p:nvSpPr>
          <p:cNvPr id="5" name="矩形 4"/>
          <p:cNvSpPr/>
          <p:nvPr/>
        </p:nvSpPr>
        <p:spPr>
          <a:xfrm>
            <a:off x="2038350" y="2392045"/>
            <a:ext cx="5329555" cy="737235"/>
          </a:xfrm>
          <a:prstGeom prst="rect">
            <a:avLst/>
          </a:prstGeom>
        </p:spPr>
        <p:txBody>
          <a:bodyPr wrap="square">
            <a:spAutoFit/>
          </a:bodyPr>
          <a:lstStyle/>
          <a:p>
            <a:pPr eaLnBrk="1" fontAlgn="auto" hangingPunct="1">
              <a:lnSpc>
                <a:spcPct val="150000"/>
              </a:lnSpc>
              <a:spcBef>
                <a:spcPts val="0"/>
              </a:spcBef>
              <a:spcAft>
                <a:spcPts val="0"/>
              </a:spcAft>
              <a:defRPr/>
            </a:pPr>
            <a:r>
              <a:rPr lang="zh-CN" altLang="en-US" sz="1400" kern="0" dirty="0">
                <a:solidFill>
                  <a:schemeClr val="bg1"/>
                </a:solidFill>
                <a:latin typeface="Microsoft YaHei" panose="020B0503020204020204" pitchFamily="34" charset="-122"/>
                <a:ea typeface="Microsoft YaHei" panose="020B0503020204020204" pitchFamily="34" charset="-122"/>
              </a:rPr>
              <a:t>         感谢老师和助教的观看，如果有对此论文和工具有错误的理解，请老师多多指教</a:t>
            </a:r>
            <a:r>
              <a:rPr lang="en-US" altLang="zh-CN" sz="1400" kern="0" dirty="0">
                <a:solidFill>
                  <a:schemeClr val="bg1"/>
                </a:solidFill>
                <a:latin typeface="Microsoft YaHei" panose="020B0503020204020204" pitchFamily="34" charset="-122"/>
                <a:ea typeface="Microsoft YaHei" panose="020B0503020204020204" pitchFamily="34" charset="-122"/>
              </a:rPr>
              <a:t>~</a:t>
            </a:r>
            <a:endParaRPr lang="en-US" altLang="zh-CN" sz="1400" kern="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ppt_x</p:attrName>
                                        </p:attrNameLst>
                                      </p:cBhvr>
                                      <p:tavLst>
                                        <p:tav tm="0">
                                          <p:val>
                                            <p:strVal val="#ppt_x"/>
                                          </p:val>
                                        </p:tav>
                                        <p:tav tm="100000">
                                          <p:val>
                                            <p:strVal val="#ppt_x"/>
                                          </p:val>
                                        </p:tav>
                                      </p:tavLst>
                                    </p:anim>
                                    <p:anim calcmode="lin" valueType="num">
                                      <p:cBhvr>
                                        <p:cTn id="8" dur="250" fill="hold"/>
                                        <p:tgtEl>
                                          <p:spTgt spid="4"/>
                                        </p:tgtEl>
                                        <p:attrNameLst>
                                          <p:attrName>ppt_y</p:attrName>
                                        </p:attrNameLst>
                                      </p:cBhvr>
                                      <p:tavLst>
                                        <p:tav tm="0">
                                          <p:val>
                                            <p:strVal val="#ppt_y-#ppt_h/2"/>
                                          </p:val>
                                        </p:tav>
                                        <p:tav tm="100000">
                                          <p:val>
                                            <p:strVal val="#ppt_y"/>
                                          </p:val>
                                        </p:tav>
                                      </p:tavLst>
                                    </p:anim>
                                    <p:anim calcmode="lin" valueType="num">
                                      <p:cBhvr>
                                        <p:cTn id="9" dur="250" fill="hold"/>
                                        <p:tgtEl>
                                          <p:spTgt spid="4"/>
                                        </p:tgtEl>
                                        <p:attrNameLst>
                                          <p:attrName>ppt_w</p:attrName>
                                        </p:attrNameLst>
                                      </p:cBhvr>
                                      <p:tavLst>
                                        <p:tav tm="0">
                                          <p:val>
                                            <p:strVal val="#ppt_w"/>
                                          </p:val>
                                        </p:tav>
                                        <p:tav tm="100000">
                                          <p:val>
                                            <p:strVal val="#ppt_w"/>
                                          </p:val>
                                        </p:tav>
                                      </p:tavLst>
                                    </p:anim>
                                    <p:anim calcmode="lin" valueType="num">
                                      <p:cBhvr>
                                        <p:cTn id="10" dur="250" fill="hold"/>
                                        <p:tgtEl>
                                          <p:spTgt spid="4"/>
                                        </p:tgtEl>
                                        <p:attrNameLst>
                                          <p:attrName>ppt_h</p:attrName>
                                        </p:attrNameLst>
                                      </p:cBhvr>
                                      <p:tavLst>
                                        <p:tav tm="0">
                                          <p:val>
                                            <p:fltVal val="0"/>
                                          </p:val>
                                        </p:tav>
                                        <p:tav tm="100000">
                                          <p:val>
                                            <p:strVal val="#ppt_h"/>
                                          </p:val>
                                        </p:tav>
                                      </p:tavLst>
                                    </p:anim>
                                  </p:childTnLst>
                                </p:cTn>
                              </p:par>
                            </p:childTnLst>
                          </p:cTn>
                        </p:par>
                        <p:par>
                          <p:cTn id="11" fill="hold">
                            <p:stCondLst>
                              <p:cond delay="850"/>
                            </p:stCondLst>
                            <p:childTnLst>
                              <p:par>
                                <p:cTn id="12" presetID="22" presetClass="entr" presetSubtype="8" fill="hold" grpId="0" nodeType="afterEffect">
                                  <p:stCondLst>
                                    <p:cond delay="0"/>
                                  </p:stCondLst>
                                  <p:iterate type="lt">
                                    <p:tmPct val="30000"/>
                                  </p:iterate>
                                  <p:childTnLst>
                                    <p:set>
                                      <p:cBhvr>
                                        <p:cTn id="13" dur="1" fill="hold">
                                          <p:stCondLst>
                                            <p:cond delay="0"/>
                                          </p:stCondLst>
                                        </p:cTn>
                                        <p:tgtEl>
                                          <p:spTgt spid="5"/>
                                        </p:tgtEl>
                                        <p:attrNameLst>
                                          <p:attrName>style.visibility</p:attrName>
                                        </p:attrNameLst>
                                      </p:cBhvr>
                                      <p:to>
                                        <p:strVal val="visible"/>
                                      </p:to>
                                    </p:set>
                                    <p:animEffect transition="in" filter="wipe(left)">
                                      <p:cBhvr>
                                        <p:cTn id="14" dur="300"/>
                                        <p:tgtEl>
                                          <p:spTgt spid="5"/>
                                        </p:tgtEl>
                                      </p:cBhvr>
                                    </p:animEffect>
                                  </p:childTnLst>
                                </p:cTn>
                              </p:par>
                              <p:par>
                                <p:cTn id="15" presetID="36" presetClass="emph" presetSubtype="0" fill="hold" grpId="1" nodeType="withEffect">
                                  <p:stCondLst>
                                    <p:cond delay="0"/>
                                  </p:stCondLst>
                                  <p:iterate type="lt">
                                    <p:tmPct val="30000"/>
                                  </p:iterate>
                                  <p:childTnLst>
                                    <p:animScale>
                                      <p:cBhvr>
                                        <p:cTn id="16" dur="150" autoRev="1" fill="hold">
                                          <p:stCondLst>
                                            <p:cond delay="0"/>
                                          </p:stCondLst>
                                        </p:cTn>
                                        <p:tgtEl>
                                          <p:spTgt spid="5"/>
                                        </p:tgtEl>
                                      </p:cBhvr>
                                      <p:to x="80000" y="100000"/>
                                    </p:animScale>
                                    <p:anim by="(#ppt_w*0.10)" calcmode="lin" valueType="num">
                                      <p:cBhvr>
                                        <p:cTn id="17" dur="150" autoRev="1" fill="hold">
                                          <p:stCondLst>
                                            <p:cond delay="0"/>
                                          </p:stCondLst>
                                        </p:cTn>
                                        <p:tgtEl>
                                          <p:spTgt spid="5"/>
                                        </p:tgtEl>
                                        <p:attrNameLst>
                                          <p:attrName>ppt_x</p:attrName>
                                        </p:attrNameLst>
                                      </p:cBhvr>
                                    </p:anim>
                                    <p:anim by="(-#ppt_w*0.10)" calcmode="lin" valueType="num">
                                      <p:cBhvr>
                                        <p:cTn id="18" dur="150" autoRev="1" fill="hold">
                                          <p:stCondLst>
                                            <p:cond delay="0"/>
                                          </p:stCondLst>
                                        </p:cTn>
                                        <p:tgtEl>
                                          <p:spTgt spid="5"/>
                                        </p:tgtEl>
                                        <p:attrNameLst>
                                          <p:attrName>ppt_y</p:attrName>
                                        </p:attrNameLst>
                                      </p:cBhvr>
                                    </p:anim>
                                    <p:animRot by="-480000">
                                      <p:cBhvr>
                                        <p:cTn id="19" dur="150"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rPr>
              <a:t>选题背景及意义</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grpSp>
        <p:nvGrpSpPr>
          <p:cNvPr id="27" name="组合 26"/>
          <p:cNvGrpSpPr/>
          <p:nvPr/>
        </p:nvGrpSpPr>
        <p:grpSpPr bwMode="auto">
          <a:xfrm>
            <a:off x="3351213" y="2749550"/>
            <a:ext cx="1958975" cy="1871663"/>
            <a:chOff x="3065829" y="2668267"/>
            <a:chExt cx="1872107" cy="1761728"/>
          </a:xfrm>
        </p:grpSpPr>
        <p:sp>
          <p:nvSpPr>
            <p:cNvPr id="28" name="椭圆 27"/>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29" name="椭圆 28"/>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30" name="椭圆 29"/>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31" name="椭圆 30"/>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32" name="椭圆 31"/>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45" name="椭圆 44"/>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46" name="椭圆 45"/>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grpSp>
          <p:nvGrpSpPr>
            <p:cNvPr id="21528" name="组合 46"/>
            <p:cNvGrpSpPr/>
            <p:nvPr/>
          </p:nvGrpSpPr>
          <p:grpSpPr bwMode="auto">
            <a:xfrm>
              <a:off x="3269294" y="2943617"/>
              <a:ext cx="1465544" cy="1202498"/>
              <a:chOff x="3269294" y="2943617"/>
              <a:chExt cx="1465544" cy="1202498"/>
            </a:xfrm>
          </p:grpSpPr>
          <p:sp>
            <p:nvSpPr>
              <p:cNvPr id="48" name="任意多边形 47"/>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49" name="任意多边形 48"/>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50" name="任意多边形 49"/>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51" name="任意多边形 50"/>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52" name="任意多边形 51"/>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53" name="任意多边形 52"/>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grpSp>
      </p:grpSp>
      <p:grpSp>
        <p:nvGrpSpPr>
          <p:cNvPr id="54" name="组合 53"/>
          <p:cNvGrpSpPr/>
          <p:nvPr/>
        </p:nvGrpSpPr>
        <p:grpSpPr bwMode="auto">
          <a:xfrm>
            <a:off x="865188" y="1114425"/>
            <a:ext cx="7494587" cy="1416729"/>
            <a:chOff x="2954339" y="1349947"/>
            <a:chExt cx="7162269" cy="1333274"/>
          </a:xfrm>
        </p:grpSpPr>
        <p:sp>
          <p:nvSpPr>
            <p:cNvPr id="21519" name="矩形 54"/>
            <p:cNvSpPr>
              <a:spLocks noChangeArrowheads="1"/>
            </p:cNvSpPr>
            <p:nvPr/>
          </p:nvSpPr>
          <p:spPr bwMode="auto">
            <a:xfrm>
              <a:off x="2954339" y="1694800"/>
              <a:ext cx="7162269" cy="988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30000"/>
                </a:lnSpc>
              </a:pPr>
              <a:r>
                <a:rPr lang="zh-CN" altLang="en-US" sz="1200" dirty="0">
                  <a:solidFill>
                    <a:schemeClr val="bg1"/>
                  </a:solidFill>
                  <a:latin typeface="Microsoft YaHei" panose="020B0503020204020204" pitchFamily="34" charset="-122"/>
                  <a:ea typeface="Microsoft YaHei" panose="020B0503020204020204" pitchFamily="34" charset="-122"/>
                </a:rPr>
                <a:t>这篇论文設想了視覺語義學習这一種新穎的方法，可以從視覺（圖形）中輸出給定軟件的高級功能描述。通過視覺語義，視覺</a:t>
              </a:r>
              <a:r>
                <a:rPr lang="zh-CN" altLang="en-US" sz="1200">
                  <a:solidFill>
                    <a:schemeClr val="bg1"/>
                  </a:solidFill>
                  <a:latin typeface="Microsoft YaHei" panose="020B0503020204020204" pitchFamily="34" charset="-122"/>
                  <a:ea typeface="Microsoft YaHei" panose="020B0503020204020204" pitchFamily="34" charset="-122"/>
                </a:rPr>
                <a:t>語義指的是软件視覺輸出中展示的軟件行為的語義描述。 V</a:t>
              </a:r>
              <a:r>
                <a:rPr lang="en-US" altLang="zh-CN" sz="1200">
                  <a:solidFill>
                    <a:schemeClr val="bg1"/>
                  </a:solidFill>
                  <a:latin typeface="Microsoft YaHei" panose="020B0503020204020204" pitchFamily="34" charset="-122"/>
                  <a:ea typeface="Microsoft YaHei" panose="020B0503020204020204" pitchFamily="34" charset="-122"/>
                </a:rPr>
                <a:t>isual </a:t>
              </a:r>
              <a:r>
                <a:rPr lang="zh-CN" altLang="en-US" sz="1200">
                  <a:solidFill>
                    <a:schemeClr val="bg1"/>
                  </a:solidFill>
                  <a:latin typeface="Microsoft YaHei" panose="020B0503020204020204" pitchFamily="34" charset="-122"/>
                  <a:ea typeface="Microsoft YaHei" panose="020B0503020204020204" pitchFamily="34" charset="-122"/>
                </a:rPr>
                <a:t>S</a:t>
              </a:r>
              <a:r>
                <a:rPr lang="en-US" altLang="zh-CN" sz="1200">
                  <a:solidFill>
                    <a:schemeClr val="bg1"/>
                  </a:solidFill>
                  <a:latin typeface="Microsoft YaHei" panose="020B0503020204020204" pitchFamily="34" charset="-122"/>
                  <a:ea typeface="Microsoft YaHei" panose="020B0503020204020204" pitchFamily="34" charset="-122"/>
                </a:rPr>
                <a:t>emantics </a:t>
              </a:r>
              <a:r>
                <a:rPr lang="zh-CN" altLang="en-US" sz="1200">
                  <a:solidFill>
                    <a:schemeClr val="bg1"/>
                  </a:solidFill>
                  <a:latin typeface="Microsoft YaHei" panose="020B0503020204020204" pitchFamily="34" charset="-122"/>
                  <a:ea typeface="Microsoft YaHei" panose="020B0503020204020204" pitchFamily="34" charset="-122"/>
                </a:rPr>
                <a:t>L</a:t>
              </a:r>
              <a:r>
                <a:rPr lang="en-US" altLang="zh-CN" sz="1200">
                  <a:solidFill>
                    <a:schemeClr val="bg1"/>
                  </a:solidFill>
                  <a:latin typeface="Microsoft YaHei" panose="020B0503020204020204" pitchFamily="34" charset="-122"/>
                  <a:ea typeface="Microsoft YaHei" panose="020B0503020204020204" pitchFamily="34" charset="-122"/>
                </a:rPr>
                <a:t>earning</a:t>
              </a:r>
              <a:r>
                <a:rPr lang="zh-CN" altLang="en-US" sz="1200">
                  <a:solidFill>
                    <a:schemeClr val="bg1"/>
                  </a:solidFill>
                  <a:latin typeface="Microsoft YaHei" panose="020B0503020204020204" pitchFamily="34" charset="-122"/>
                  <a:ea typeface="Microsoft YaHei" panose="020B0503020204020204" pitchFamily="34" charset="-122"/>
                </a:rPr>
                <a:t> 的工作原理是基於通過“圖像/視頻理解”和“自然語言生成”中的輸出提取的視覺元素標籤來組合語義描述。</a:t>
              </a:r>
              <a:r>
                <a:rPr lang="zh-CN" altLang="en-US" sz="1200">
                  <a:solidFill>
                    <a:schemeClr val="bg1"/>
                  </a:solidFill>
                  <a:latin typeface="Microsoft YaHei" panose="020B0503020204020204" pitchFamily="34" charset="-122"/>
                  <a:ea typeface="Microsoft YaHei" panose="020B0503020204020204" pitchFamily="34" charset="-122"/>
                  <a:sym typeface="+mn-ea"/>
                </a:rPr>
                <a:t> V</a:t>
              </a:r>
              <a:r>
                <a:rPr lang="en-US" altLang="zh-CN" sz="1200">
                  <a:solidFill>
                    <a:schemeClr val="bg1"/>
                  </a:solidFill>
                  <a:latin typeface="Microsoft YaHei" panose="020B0503020204020204" pitchFamily="34" charset="-122"/>
                  <a:ea typeface="Microsoft YaHei" panose="020B0503020204020204" pitchFamily="34" charset="-122"/>
                  <a:sym typeface="+mn-ea"/>
                </a:rPr>
                <a:t>isual </a:t>
              </a:r>
              <a:r>
                <a:rPr lang="zh-CN" altLang="en-US" sz="1200">
                  <a:solidFill>
                    <a:schemeClr val="bg1"/>
                  </a:solidFill>
                  <a:latin typeface="Microsoft YaHei" panose="020B0503020204020204" pitchFamily="34" charset="-122"/>
                  <a:ea typeface="Microsoft YaHei" panose="020B0503020204020204" pitchFamily="34" charset="-122"/>
                  <a:sym typeface="+mn-ea"/>
                </a:rPr>
                <a:t>S</a:t>
              </a:r>
              <a:r>
                <a:rPr lang="en-US" altLang="zh-CN" sz="1200">
                  <a:solidFill>
                    <a:schemeClr val="bg1"/>
                  </a:solidFill>
                  <a:latin typeface="Microsoft YaHei" panose="020B0503020204020204" pitchFamily="34" charset="-122"/>
                  <a:ea typeface="Microsoft YaHei" panose="020B0503020204020204" pitchFamily="34" charset="-122"/>
                  <a:sym typeface="+mn-ea"/>
                </a:rPr>
                <a:t>emantics </a:t>
              </a:r>
              <a:r>
                <a:rPr lang="zh-CN" altLang="en-US" sz="1200">
                  <a:solidFill>
                    <a:schemeClr val="bg1"/>
                  </a:solidFill>
                  <a:latin typeface="Microsoft YaHei" panose="020B0503020204020204" pitchFamily="34" charset="-122"/>
                  <a:ea typeface="Microsoft YaHei" panose="020B0503020204020204" pitchFamily="34" charset="-122"/>
                  <a:sym typeface="+mn-ea"/>
                </a:rPr>
                <a:t>L</a:t>
              </a:r>
              <a:r>
                <a:rPr lang="en-US" altLang="zh-CN" sz="1200">
                  <a:solidFill>
                    <a:schemeClr val="bg1"/>
                  </a:solidFill>
                  <a:latin typeface="Microsoft YaHei" panose="020B0503020204020204" pitchFamily="34" charset="-122"/>
                  <a:ea typeface="Microsoft YaHei" panose="020B0503020204020204" pitchFamily="34" charset="-122"/>
                  <a:sym typeface="+mn-ea"/>
                </a:rPr>
                <a:t>earning</a:t>
              </a:r>
              <a:r>
                <a:rPr lang="zh-CN" altLang="en-US" sz="1200">
                  <a:solidFill>
                    <a:schemeClr val="bg1"/>
                  </a:solidFill>
                  <a:latin typeface="Microsoft YaHei" panose="020B0503020204020204" pitchFamily="34" charset="-122"/>
                  <a:ea typeface="Microsoft YaHei" panose="020B0503020204020204" pitchFamily="34" charset="-122"/>
                </a:rPr>
                <a:t> 的結果可以支持一些被高級功能描述帮助的任務。</a:t>
              </a:r>
              <a:endParaRPr lang="zh-CN" altLang="en-US" sz="1200">
                <a:solidFill>
                  <a:schemeClr val="bg1"/>
                </a:solidFill>
                <a:latin typeface="Microsoft YaHei" panose="020B0503020204020204" pitchFamily="34" charset="-122"/>
                <a:ea typeface="Microsoft YaHei" panose="020B0503020204020204" pitchFamily="34" charset="-122"/>
              </a:endParaRPr>
            </a:p>
          </p:txBody>
        </p:sp>
        <p:sp>
          <p:nvSpPr>
            <p:cNvPr id="21520" name="矩形 55"/>
            <p:cNvSpPr>
              <a:spLocks noChangeArrowheads="1"/>
            </p:cNvSpPr>
            <p:nvPr/>
          </p:nvSpPr>
          <p:spPr bwMode="auto">
            <a:xfrm>
              <a:off x="2963100" y="1349947"/>
              <a:ext cx="960717" cy="318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1600">
                  <a:solidFill>
                    <a:schemeClr val="bg1"/>
                  </a:solidFill>
                  <a:latin typeface="Microsoft YaHei" panose="020B0503020204020204" pitchFamily="34" charset="-122"/>
                  <a:ea typeface="Microsoft YaHei" panose="020B0503020204020204" pitchFamily="34" charset="-122"/>
                </a:rPr>
                <a:t>选题背景</a:t>
              </a:r>
              <a:endParaRPr lang="zh-CN" altLang="en-US" sz="1600">
                <a:solidFill>
                  <a:schemeClr val="bg1"/>
                </a:solidFill>
                <a:latin typeface="Microsoft YaHei" panose="020B0503020204020204" pitchFamily="34" charset="-122"/>
                <a:ea typeface="Microsoft YaHei" panose="020B0503020204020204" pitchFamily="34" charset="-122"/>
              </a:endParaRPr>
            </a:p>
          </p:txBody>
        </p:sp>
      </p:grpSp>
      <p:grpSp>
        <p:nvGrpSpPr>
          <p:cNvPr id="57" name="组合 56"/>
          <p:cNvGrpSpPr/>
          <p:nvPr/>
        </p:nvGrpSpPr>
        <p:grpSpPr bwMode="auto">
          <a:xfrm>
            <a:off x="3833813" y="3189288"/>
            <a:ext cx="1035851" cy="993775"/>
            <a:chOff x="3254772" y="2872916"/>
            <a:chExt cx="989972" cy="936104"/>
          </a:xfrm>
        </p:grpSpPr>
        <p:sp>
          <p:nvSpPr>
            <p:cNvPr id="58" name="椭圆 57"/>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21518" name="矩形 58"/>
            <p:cNvSpPr>
              <a:spLocks noChangeArrowheads="1"/>
            </p:cNvSpPr>
            <p:nvPr/>
          </p:nvSpPr>
          <p:spPr bwMode="auto">
            <a:xfrm>
              <a:off x="3264641" y="3185285"/>
              <a:ext cx="980103" cy="34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900">
                  <a:solidFill>
                    <a:schemeClr val="bg1"/>
                  </a:solidFill>
                  <a:latin typeface="Microsoft YaHei" panose="020B0503020204020204" pitchFamily="34" charset="-122"/>
                  <a:ea typeface="Microsoft YaHei" panose="020B0503020204020204" pitchFamily="34" charset="-122"/>
                </a:rPr>
                <a:t>Programming </a:t>
              </a:r>
              <a:endParaRPr lang="en-US" altLang="zh-CN" sz="900">
                <a:solidFill>
                  <a:schemeClr val="bg1"/>
                </a:solidFill>
                <a:latin typeface="Microsoft YaHei" panose="020B0503020204020204" pitchFamily="34" charset="-122"/>
                <a:ea typeface="Microsoft YaHei" panose="020B0503020204020204" pitchFamily="34" charset="-122"/>
              </a:endParaRPr>
            </a:p>
            <a:p>
              <a:pPr eaLnBrk="1" hangingPunct="1"/>
              <a:r>
                <a:rPr lang="en-US" altLang="zh-CN" sz="900">
                  <a:solidFill>
                    <a:schemeClr val="bg1"/>
                  </a:solidFill>
                  <a:latin typeface="Microsoft YaHei" panose="020B0503020204020204" pitchFamily="34" charset="-122"/>
                  <a:ea typeface="Microsoft YaHei" panose="020B0503020204020204" pitchFamily="34" charset="-122"/>
                </a:rPr>
                <a:t>Understanding</a:t>
              </a:r>
              <a:r>
                <a:rPr lang="en-US" altLang="zh-CN" sz="800">
                  <a:solidFill>
                    <a:schemeClr val="bg1"/>
                  </a:solidFill>
                  <a:latin typeface="Microsoft YaHei" panose="020B0503020204020204" pitchFamily="34" charset="-122"/>
                  <a:ea typeface="Microsoft YaHei" panose="020B0503020204020204" pitchFamily="34" charset="-122"/>
                </a:rPr>
                <a:t> </a:t>
              </a:r>
              <a:endParaRPr lang="en-US" altLang="zh-CN" sz="800">
                <a:solidFill>
                  <a:schemeClr val="bg1"/>
                </a:solidFill>
                <a:latin typeface="Microsoft YaHei" panose="020B0503020204020204" pitchFamily="34" charset="-122"/>
                <a:ea typeface="Microsoft YaHei" panose="020B0503020204020204" pitchFamily="34" charset="-122"/>
              </a:endParaRPr>
            </a:p>
          </p:txBody>
        </p:sp>
      </p:grpSp>
      <p:sp>
        <p:nvSpPr>
          <p:cNvPr id="61" name="TextBox 23"/>
          <p:cNvSpPr txBox="1"/>
          <p:nvPr/>
        </p:nvSpPr>
        <p:spPr>
          <a:xfrm>
            <a:off x="5397500" y="3534410"/>
            <a:ext cx="1211580" cy="299085"/>
          </a:xfrm>
          <a:prstGeom prst="rect">
            <a:avLst/>
          </a:prstGeom>
          <a:noFill/>
        </p:spPr>
        <p:txBody>
          <a:bodyPr wrap="none">
            <a:spAutoFit/>
          </a:bodyPr>
          <a:lstStyle/>
          <a:p>
            <a:pPr algn="l" eaLnBrk="1" fontAlgn="auto" hangingPunct="1">
              <a:spcBef>
                <a:spcPts val="0"/>
              </a:spcBef>
              <a:spcAft>
                <a:spcPts val="0"/>
              </a:spcAft>
              <a:defRPr/>
            </a:pPr>
            <a:r>
              <a:rPr lang="zh-CN" altLang="en-US" sz="1350">
                <a:solidFill>
                  <a:schemeClr val="bg1"/>
                </a:solidFill>
                <a:latin typeface="Microsoft YaHei" panose="020B0503020204020204" pitchFamily="34" charset="-122"/>
                <a:ea typeface="Microsoft YaHei" panose="020B0503020204020204" pitchFamily="34" charset="-122"/>
                <a:sym typeface="+mn-ea"/>
              </a:rPr>
              <a:t>自然語言生成</a:t>
            </a: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64" name="TextBox 26"/>
          <p:cNvSpPr txBox="1"/>
          <p:nvPr/>
        </p:nvSpPr>
        <p:spPr>
          <a:xfrm>
            <a:off x="1979295" y="3540125"/>
            <a:ext cx="1284605" cy="299085"/>
          </a:xfrm>
          <a:prstGeom prst="rect">
            <a:avLst/>
          </a:prstGeom>
          <a:noFill/>
        </p:spPr>
        <p:txBody>
          <a:bodyPr wrap="none">
            <a:spAutoFit/>
          </a:bodyPr>
          <a:lstStyle/>
          <a:p>
            <a:pPr algn="l" eaLnBrk="1" fontAlgn="auto" hangingPunct="1">
              <a:spcBef>
                <a:spcPts val="0"/>
              </a:spcBef>
              <a:spcAft>
                <a:spcPts val="0"/>
              </a:spcAft>
              <a:defRPr/>
            </a:pPr>
            <a:r>
              <a:rPr lang="zh-CN" altLang="en-US" sz="1350">
                <a:solidFill>
                  <a:schemeClr val="bg1"/>
                </a:solidFill>
                <a:latin typeface="Microsoft YaHei" panose="020B0503020204020204" pitchFamily="34" charset="-122"/>
                <a:ea typeface="Microsoft YaHei" panose="020B0503020204020204" pitchFamily="34" charset="-122"/>
                <a:sym typeface="+mn-ea"/>
              </a:rPr>
              <a:t>圖像/視頻理解</a:t>
            </a: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strips(downRight)">
                                      <p:cBhvr>
                                        <p:cTn id="7" dur="1000"/>
                                        <p:tgtEl>
                                          <p:spTgt spid="54"/>
                                        </p:tgtEl>
                                      </p:cBhvr>
                                    </p:animEffect>
                                  </p:childTnLst>
                                </p:cTn>
                              </p:par>
                              <p:par>
                                <p:cTn id="8" presetID="49" presetClass="entr" presetSubtype="0" decel="100000" fill="hold" nodeType="withEffect">
                                  <p:stCondLst>
                                    <p:cond delay="1000"/>
                                  </p:stCondLst>
                                  <p:childTnLst>
                                    <p:set>
                                      <p:cBhvr>
                                        <p:cTn id="9" dur="1" fill="hold">
                                          <p:stCondLst>
                                            <p:cond delay="0"/>
                                          </p:stCondLst>
                                        </p:cTn>
                                        <p:tgtEl>
                                          <p:spTgt spid="27"/>
                                        </p:tgtEl>
                                        <p:attrNameLst>
                                          <p:attrName>style.visibility</p:attrName>
                                        </p:attrNameLst>
                                      </p:cBhvr>
                                      <p:to>
                                        <p:strVal val="visible"/>
                                      </p:to>
                                    </p:set>
                                    <p:anim calcmode="lin" valueType="num">
                                      <p:cBhvr>
                                        <p:cTn id="10" dur="1000" fill="hold"/>
                                        <p:tgtEl>
                                          <p:spTgt spid="27"/>
                                        </p:tgtEl>
                                        <p:attrNameLst>
                                          <p:attrName>ppt_w</p:attrName>
                                        </p:attrNameLst>
                                      </p:cBhvr>
                                      <p:tavLst>
                                        <p:tav tm="0">
                                          <p:val>
                                            <p:fltVal val="0"/>
                                          </p:val>
                                        </p:tav>
                                        <p:tav tm="100000">
                                          <p:val>
                                            <p:strVal val="#ppt_w"/>
                                          </p:val>
                                        </p:tav>
                                      </p:tavLst>
                                    </p:anim>
                                    <p:anim calcmode="lin" valueType="num">
                                      <p:cBhvr>
                                        <p:cTn id="11" dur="1000" fill="hold"/>
                                        <p:tgtEl>
                                          <p:spTgt spid="27"/>
                                        </p:tgtEl>
                                        <p:attrNameLst>
                                          <p:attrName>ppt_h</p:attrName>
                                        </p:attrNameLst>
                                      </p:cBhvr>
                                      <p:tavLst>
                                        <p:tav tm="0">
                                          <p:val>
                                            <p:fltVal val="0"/>
                                          </p:val>
                                        </p:tav>
                                        <p:tav tm="100000">
                                          <p:val>
                                            <p:strVal val="#ppt_h"/>
                                          </p:val>
                                        </p:tav>
                                      </p:tavLst>
                                    </p:anim>
                                    <p:anim calcmode="lin" valueType="num">
                                      <p:cBhvr>
                                        <p:cTn id="12" dur="1000" fill="hold"/>
                                        <p:tgtEl>
                                          <p:spTgt spid="27"/>
                                        </p:tgtEl>
                                        <p:attrNameLst>
                                          <p:attrName>style.rotation</p:attrName>
                                        </p:attrNameLst>
                                      </p:cBhvr>
                                      <p:tavLst>
                                        <p:tav tm="0">
                                          <p:val>
                                            <p:fltVal val="360"/>
                                          </p:val>
                                        </p:tav>
                                        <p:tav tm="100000">
                                          <p:val>
                                            <p:fltVal val="0"/>
                                          </p:val>
                                        </p:tav>
                                      </p:tavLst>
                                    </p:anim>
                                    <p:animEffect transition="in" filter="fade">
                                      <p:cBhvr>
                                        <p:cTn id="13" dur="1000"/>
                                        <p:tgtEl>
                                          <p:spTgt spid="27"/>
                                        </p:tgtEl>
                                      </p:cBhvr>
                                    </p:animEffect>
                                  </p:childTnLst>
                                </p:cTn>
                              </p:par>
                              <p:par>
                                <p:cTn id="14" presetID="49" presetClass="entr" presetSubtype="0" decel="100000" fill="hold" nodeType="withEffect">
                                  <p:stCondLst>
                                    <p:cond delay="1100"/>
                                  </p:stCondLst>
                                  <p:childTnLst>
                                    <p:set>
                                      <p:cBhvr>
                                        <p:cTn id="15" dur="1" fill="hold">
                                          <p:stCondLst>
                                            <p:cond delay="0"/>
                                          </p:stCondLst>
                                        </p:cTn>
                                        <p:tgtEl>
                                          <p:spTgt spid="57"/>
                                        </p:tgtEl>
                                        <p:attrNameLst>
                                          <p:attrName>style.visibility</p:attrName>
                                        </p:attrNameLst>
                                      </p:cBhvr>
                                      <p:to>
                                        <p:strVal val="visible"/>
                                      </p:to>
                                    </p:set>
                                    <p:anim calcmode="lin" valueType="num">
                                      <p:cBhvr>
                                        <p:cTn id="16" dur="1000" fill="hold"/>
                                        <p:tgtEl>
                                          <p:spTgt spid="57"/>
                                        </p:tgtEl>
                                        <p:attrNameLst>
                                          <p:attrName>ppt_w</p:attrName>
                                        </p:attrNameLst>
                                      </p:cBhvr>
                                      <p:tavLst>
                                        <p:tav tm="0">
                                          <p:val>
                                            <p:fltVal val="0"/>
                                          </p:val>
                                        </p:tav>
                                        <p:tav tm="100000">
                                          <p:val>
                                            <p:strVal val="#ppt_w"/>
                                          </p:val>
                                        </p:tav>
                                      </p:tavLst>
                                    </p:anim>
                                    <p:anim calcmode="lin" valueType="num">
                                      <p:cBhvr>
                                        <p:cTn id="17" dur="1000" fill="hold"/>
                                        <p:tgtEl>
                                          <p:spTgt spid="57"/>
                                        </p:tgtEl>
                                        <p:attrNameLst>
                                          <p:attrName>ppt_h</p:attrName>
                                        </p:attrNameLst>
                                      </p:cBhvr>
                                      <p:tavLst>
                                        <p:tav tm="0">
                                          <p:val>
                                            <p:fltVal val="0"/>
                                          </p:val>
                                        </p:tav>
                                        <p:tav tm="100000">
                                          <p:val>
                                            <p:strVal val="#ppt_h"/>
                                          </p:val>
                                        </p:tav>
                                      </p:tavLst>
                                    </p:anim>
                                    <p:anim calcmode="lin" valueType="num">
                                      <p:cBhvr>
                                        <p:cTn id="18" dur="1000" fill="hold"/>
                                        <p:tgtEl>
                                          <p:spTgt spid="57"/>
                                        </p:tgtEl>
                                        <p:attrNameLst>
                                          <p:attrName>style.rotation</p:attrName>
                                        </p:attrNameLst>
                                      </p:cBhvr>
                                      <p:tavLst>
                                        <p:tav tm="0">
                                          <p:val>
                                            <p:fltVal val="360"/>
                                          </p:val>
                                        </p:tav>
                                        <p:tav tm="100000">
                                          <p:val>
                                            <p:fltVal val="0"/>
                                          </p:val>
                                        </p:tav>
                                      </p:tavLst>
                                    </p:anim>
                                    <p:animEffect transition="in" filter="fade">
                                      <p:cBhvr>
                                        <p:cTn id="19"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rPr>
              <a:t>选题背景及意义</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grpSp>
        <p:nvGrpSpPr>
          <p:cNvPr id="33" name="组合 32"/>
          <p:cNvGrpSpPr/>
          <p:nvPr/>
        </p:nvGrpSpPr>
        <p:grpSpPr bwMode="auto">
          <a:xfrm>
            <a:off x="3458210" y="2127250"/>
            <a:ext cx="2348230" cy="2833370"/>
            <a:chOff x="928083" y="1857377"/>
            <a:chExt cx="1744093" cy="2524125"/>
          </a:xfrm>
        </p:grpSpPr>
        <p:sp>
          <p:nvSpPr>
            <p:cNvPr id="34" name="任意多边形 33"/>
            <p:cNvSpPr/>
            <p:nvPr/>
          </p:nvSpPr>
          <p:spPr>
            <a:xfrm>
              <a:off x="928083" y="1857377"/>
              <a:ext cx="1744093" cy="2524125"/>
            </a:xfrm>
            <a:custGeom>
              <a:avLst/>
              <a:gdLst>
                <a:gd name="connsiteX0" fmla="*/ 0 w 1744093"/>
                <a:gd name="connsiteY0" fmla="*/ 174409 h 2524125"/>
                <a:gd name="connsiteX1" fmla="*/ 174409 w 1744093"/>
                <a:gd name="connsiteY1" fmla="*/ 0 h 2524125"/>
                <a:gd name="connsiteX2" fmla="*/ 1569684 w 1744093"/>
                <a:gd name="connsiteY2" fmla="*/ 0 h 2524125"/>
                <a:gd name="connsiteX3" fmla="*/ 1744093 w 1744093"/>
                <a:gd name="connsiteY3" fmla="*/ 174409 h 2524125"/>
                <a:gd name="connsiteX4" fmla="*/ 1744093 w 1744093"/>
                <a:gd name="connsiteY4" fmla="*/ 2349716 h 2524125"/>
                <a:gd name="connsiteX5" fmla="*/ 1569684 w 1744093"/>
                <a:gd name="connsiteY5" fmla="*/ 2524125 h 2524125"/>
                <a:gd name="connsiteX6" fmla="*/ 174409 w 1744093"/>
                <a:gd name="connsiteY6" fmla="*/ 2524125 h 2524125"/>
                <a:gd name="connsiteX7" fmla="*/ 0 w 1744093"/>
                <a:gd name="connsiteY7" fmla="*/ 2349716 h 2524125"/>
                <a:gd name="connsiteX8" fmla="*/ 0 w 1744093"/>
                <a:gd name="connsiteY8" fmla="*/ 174409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4093" h="2524125">
                  <a:moveTo>
                    <a:pt x="0" y="174409"/>
                  </a:moveTo>
                  <a:cubicBezTo>
                    <a:pt x="0" y="78086"/>
                    <a:pt x="78086" y="0"/>
                    <a:pt x="174409" y="0"/>
                  </a:cubicBezTo>
                  <a:lnTo>
                    <a:pt x="1569684" y="0"/>
                  </a:lnTo>
                  <a:cubicBezTo>
                    <a:pt x="1666007" y="0"/>
                    <a:pt x="1744093" y="78086"/>
                    <a:pt x="1744093" y="174409"/>
                  </a:cubicBezTo>
                  <a:lnTo>
                    <a:pt x="1744093" y="2349716"/>
                  </a:lnTo>
                  <a:cubicBezTo>
                    <a:pt x="1744093" y="2446039"/>
                    <a:pt x="1666007" y="2524125"/>
                    <a:pt x="1569684" y="2524125"/>
                  </a:cubicBezTo>
                  <a:lnTo>
                    <a:pt x="174409" y="2524125"/>
                  </a:lnTo>
                  <a:cubicBezTo>
                    <a:pt x="78086" y="2524125"/>
                    <a:pt x="0" y="2446039"/>
                    <a:pt x="0" y="2349716"/>
                  </a:cubicBezTo>
                  <a:lnTo>
                    <a:pt x="0" y="174409"/>
                  </a:lnTo>
                  <a:close/>
                </a:path>
              </a:pathLst>
            </a:custGeom>
            <a:solidFill>
              <a:schemeClr val="bg1">
                <a:alpha val="30000"/>
              </a:schemeClr>
            </a:solidFill>
          </p:spPr>
          <p:style>
            <a:lnRef idx="0">
              <a:schemeClr val="accent1">
                <a:hueOff val="0"/>
                <a:satOff val="0"/>
                <a:lumOff val="0"/>
                <a:alphaOff val="0"/>
              </a:schemeClr>
            </a:lnRef>
            <a:fillRef idx="1">
              <a:scrgbClr r="0" g="0" b="0"/>
            </a:fillRef>
            <a:effectRef idx="1">
              <a:schemeClr val="accent1">
                <a:tint val="40000"/>
                <a:hueOff val="0"/>
                <a:satOff val="0"/>
                <a:lumOff val="0"/>
                <a:alphaOff val="0"/>
              </a:schemeClr>
            </a:effectRef>
            <a:fontRef idx="minor">
              <a:schemeClr val="dk1">
                <a:hueOff val="0"/>
                <a:satOff val="0"/>
                <a:lumOff val="0"/>
                <a:alphaOff val="0"/>
              </a:schemeClr>
            </a:fontRef>
          </p:style>
          <p:txBody>
            <a:bodyPr lIns="76200" tIns="76200" rIns="76200" bIns="1843088" spcCol="1270" anchor="ctr"/>
            <a:lstStyle/>
            <a:p>
              <a:pPr algn="ctr" defTabSz="889000" eaLnBrk="1" fontAlgn="auto" hangingPunct="1">
                <a:lnSpc>
                  <a:spcPct val="90000"/>
                </a:lnSpc>
                <a:spcAft>
                  <a:spcPct val="35000"/>
                </a:spcAft>
                <a:defRPr/>
              </a:pPr>
              <a:r>
                <a:rPr lang="en-US" altLang="zh-CN" sz="1800" dirty="0">
                  <a:solidFill>
                    <a:schemeClr val="bg1"/>
                  </a:solidFill>
                </a:rPr>
                <a:t>8:00</a:t>
              </a:r>
              <a:endParaRPr lang="en-US" altLang="zh-CN" sz="1800" dirty="0">
                <a:solidFill>
                  <a:schemeClr val="bg1"/>
                </a:solidFill>
              </a:endParaRPr>
            </a:p>
          </p:txBody>
        </p:sp>
        <p:sp>
          <p:nvSpPr>
            <p:cNvPr id="35" name="任意多边形 34"/>
            <p:cNvSpPr/>
            <p:nvPr/>
          </p:nvSpPr>
          <p:spPr>
            <a:xfrm>
              <a:off x="1102492" y="2614676"/>
              <a:ext cx="1395274" cy="367711"/>
            </a:xfrm>
            <a:custGeom>
              <a:avLst/>
              <a:gdLst>
                <a:gd name="connsiteX0" fmla="*/ 0 w 1395274"/>
                <a:gd name="connsiteY0" fmla="*/ 36771 h 367711"/>
                <a:gd name="connsiteX1" fmla="*/ 36771 w 1395274"/>
                <a:gd name="connsiteY1" fmla="*/ 0 h 367711"/>
                <a:gd name="connsiteX2" fmla="*/ 1358503 w 1395274"/>
                <a:gd name="connsiteY2" fmla="*/ 0 h 367711"/>
                <a:gd name="connsiteX3" fmla="*/ 1395274 w 1395274"/>
                <a:gd name="connsiteY3" fmla="*/ 36771 h 367711"/>
                <a:gd name="connsiteX4" fmla="*/ 1395274 w 1395274"/>
                <a:gd name="connsiteY4" fmla="*/ 330940 h 367711"/>
                <a:gd name="connsiteX5" fmla="*/ 1358503 w 1395274"/>
                <a:gd name="connsiteY5" fmla="*/ 367711 h 367711"/>
                <a:gd name="connsiteX6" fmla="*/ 36771 w 1395274"/>
                <a:gd name="connsiteY6" fmla="*/ 367711 h 367711"/>
                <a:gd name="connsiteX7" fmla="*/ 0 w 1395274"/>
                <a:gd name="connsiteY7" fmla="*/ 330940 h 367711"/>
                <a:gd name="connsiteX8" fmla="*/ 0 w 1395274"/>
                <a:gd name="connsiteY8" fmla="*/ 36771 h 36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5274" h="367711">
                  <a:moveTo>
                    <a:pt x="0" y="36771"/>
                  </a:moveTo>
                  <a:cubicBezTo>
                    <a:pt x="0" y="16463"/>
                    <a:pt x="16463" y="0"/>
                    <a:pt x="36771" y="0"/>
                  </a:cubicBezTo>
                  <a:lnTo>
                    <a:pt x="1358503" y="0"/>
                  </a:lnTo>
                  <a:cubicBezTo>
                    <a:pt x="1378811" y="0"/>
                    <a:pt x="1395274" y="16463"/>
                    <a:pt x="1395274" y="36771"/>
                  </a:cubicBezTo>
                  <a:lnTo>
                    <a:pt x="1395274" y="330940"/>
                  </a:lnTo>
                  <a:cubicBezTo>
                    <a:pt x="1395274" y="351248"/>
                    <a:pt x="1378811" y="367711"/>
                    <a:pt x="1358503" y="367711"/>
                  </a:cubicBezTo>
                  <a:lnTo>
                    <a:pt x="36771" y="367711"/>
                  </a:lnTo>
                  <a:cubicBezTo>
                    <a:pt x="16463" y="367711"/>
                    <a:pt x="0" y="351248"/>
                    <a:pt x="0" y="330940"/>
                  </a:cubicBezTo>
                  <a:lnTo>
                    <a:pt x="0" y="36771"/>
                  </a:lnTo>
                  <a:close/>
                </a:path>
              </a:pathLst>
            </a:custGeom>
            <a:solidFill>
              <a:schemeClr val="bg1">
                <a:alpha val="3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41250" tIns="33630" rIns="41250" bIns="33630" spcCol="1270" anchor="ctr"/>
            <a:lstStyle/>
            <a:p>
              <a:pPr algn="ctr" defTabSz="533400" eaLnBrk="1" fontAlgn="auto" hangingPunct="1">
                <a:lnSpc>
                  <a:spcPct val="90000"/>
                </a:lnSpc>
                <a:spcAft>
                  <a:spcPct val="35000"/>
                </a:spcAft>
                <a:defRPr/>
              </a:pPr>
              <a:r>
                <a:rPr lang="en-US" altLang="zh-CN" sz="1200" dirty="0">
                  <a:solidFill>
                    <a:schemeClr val="bg1"/>
                  </a:solidFill>
                </a:rPr>
                <a:t>Button</a:t>
              </a:r>
              <a:endParaRPr lang="en-US" altLang="zh-CN" sz="1200" dirty="0">
                <a:solidFill>
                  <a:schemeClr val="bg1"/>
                </a:solidFill>
              </a:endParaRPr>
            </a:p>
          </p:txBody>
        </p:sp>
        <p:sp>
          <p:nvSpPr>
            <p:cNvPr id="36" name="任意多边形 35"/>
            <p:cNvSpPr/>
            <p:nvPr/>
          </p:nvSpPr>
          <p:spPr>
            <a:xfrm>
              <a:off x="1102492" y="3038958"/>
              <a:ext cx="1395274" cy="367711"/>
            </a:xfrm>
            <a:custGeom>
              <a:avLst/>
              <a:gdLst>
                <a:gd name="connsiteX0" fmla="*/ 0 w 1395274"/>
                <a:gd name="connsiteY0" fmla="*/ 36771 h 367711"/>
                <a:gd name="connsiteX1" fmla="*/ 36771 w 1395274"/>
                <a:gd name="connsiteY1" fmla="*/ 0 h 367711"/>
                <a:gd name="connsiteX2" fmla="*/ 1358503 w 1395274"/>
                <a:gd name="connsiteY2" fmla="*/ 0 h 367711"/>
                <a:gd name="connsiteX3" fmla="*/ 1395274 w 1395274"/>
                <a:gd name="connsiteY3" fmla="*/ 36771 h 367711"/>
                <a:gd name="connsiteX4" fmla="*/ 1395274 w 1395274"/>
                <a:gd name="connsiteY4" fmla="*/ 330940 h 367711"/>
                <a:gd name="connsiteX5" fmla="*/ 1358503 w 1395274"/>
                <a:gd name="connsiteY5" fmla="*/ 367711 h 367711"/>
                <a:gd name="connsiteX6" fmla="*/ 36771 w 1395274"/>
                <a:gd name="connsiteY6" fmla="*/ 367711 h 367711"/>
                <a:gd name="connsiteX7" fmla="*/ 0 w 1395274"/>
                <a:gd name="connsiteY7" fmla="*/ 330940 h 367711"/>
                <a:gd name="connsiteX8" fmla="*/ 0 w 1395274"/>
                <a:gd name="connsiteY8" fmla="*/ 36771 h 36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5274" h="367711">
                  <a:moveTo>
                    <a:pt x="0" y="36771"/>
                  </a:moveTo>
                  <a:cubicBezTo>
                    <a:pt x="0" y="16463"/>
                    <a:pt x="16463" y="0"/>
                    <a:pt x="36771" y="0"/>
                  </a:cubicBezTo>
                  <a:lnTo>
                    <a:pt x="1358503" y="0"/>
                  </a:lnTo>
                  <a:cubicBezTo>
                    <a:pt x="1378811" y="0"/>
                    <a:pt x="1395274" y="16463"/>
                    <a:pt x="1395274" y="36771"/>
                  </a:cubicBezTo>
                  <a:lnTo>
                    <a:pt x="1395274" y="330940"/>
                  </a:lnTo>
                  <a:cubicBezTo>
                    <a:pt x="1395274" y="351248"/>
                    <a:pt x="1378811" y="367711"/>
                    <a:pt x="1358503" y="367711"/>
                  </a:cubicBezTo>
                  <a:lnTo>
                    <a:pt x="36771" y="367711"/>
                  </a:lnTo>
                  <a:cubicBezTo>
                    <a:pt x="16463" y="367711"/>
                    <a:pt x="0" y="351248"/>
                    <a:pt x="0" y="330940"/>
                  </a:cubicBezTo>
                  <a:lnTo>
                    <a:pt x="0" y="36771"/>
                  </a:lnTo>
                  <a:close/>
                </a:path>
              </a:pathLst>
            </a:custGeom>
            <a:solidFill>
              <a:schemeClr val="bg1">
                <a:alpha val="3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41250" tIns="33630" rIns="41250" bIns="33630" spcCol="1270" anchor="ctr"/>
            <a:lstStyle/>
            <a:p>
              <a:pPr algn="ctr" defTabSz="533400" eaLnBrk="1" fontAlgn="auto" hangingPunct="1">
                <a:lnSpc>
                  <a:spcPct val="90000"/>
                </a:lnSpc>
                <a:spcAft>
                  <a:spcPct val="35000"/>
                </a:spcAft>
                <a:defRPr/>
              </a:pPr>
              <a:r>
                <a:rPr lang="en-US" altLang="zh-CN" sz="1200" dirty="0">
                  <a:solidFill>
                    <a:schemeClr val="bg1"/>
                  </a:solidFill>
                </a:rPr>
                <a:t>Button</a:t>
              </a:r>
              <a:endParaRPr lang="en-US" altLang="zh-CN" sz="1200" dirty="0">
                <a:solidFill>
                  <a:schemeClr val="bg1"/>
                </a:solidFill>
              </a:endParaRPr>
            </a:p>
          </p:txBody>
        </p:sp>
        <p:sp>
          <p:nvSpPr>
            <p:cNvPr id="45" name="任意多边形 44"/>
            <p:cNvSpPr/>
            <p:nvPr/>
          </p:nvSpPr>
          <p:spPr>
            <a:xfrm>
              <a:off x="1102492" y="3463240"/>
              <a:ext cx="1395274" cy="367711"/>
            </a:xfrm>
            <a:custGeom>
              <a:avLst/>
              <a:gdLst>
                <a:gd name="connsiteX0" fmla="*/ 0 w 1395274"/>
                <a:gd name="connsiteY0" fmla="*/ 36771 h 367711"/>
                <a:gd name="connsiteX1" fmla="*/ 36771 w 1395274"/>
                <a:gd name="connsiteY1" fmla="*/ 0 h 367711"/>
                <a:gd name="connsiteX2" fmla="*/ 1358503 w 1395274"/>
                <a:gd name="connsiteY2" fmla="*/ 0 h 367711"/>
                <a:gd name="connsiteX3" fmla="*/ 1395274 w 1395274"/>
                <a:gd name="connsiteY3" fmla="*/ 36771 h 367711"/>
                <a:gd name="connsiteX4" fmla="*/ 1395274 w 1395274"/>
                <a:gd name="connsiteY4" fmla="*/ 330940 h 367711"/>
                <a:gd name="connsiteX5" fmla="*/ 1358503 w 1395274"/>
                <a:gd name="connsiteY5" fmla="*/ 367711 h 367711"/>
                <a:gd name="connsiteX6" fmla="*/ 36771 w 1395274"/>
                <a:gd name="connsiteY6" fmla="*/ 367711 h 367711"/>
                <a:gd name="connsiteX7" fmla="*/ 0 w 1395274"/>
                <a:gd name="connsiteY7" fmla="*/ 330940 h 367711"/>
                <a:gd name="connsiteX8" fmla="*/ 0 w 1395274"/>
                <a:gd name="connsiteY8" fmla="*/ 36771 h 36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5274" h="367711">
                  <a:moveTo>
                    <a:pt x="0" y="36771"/>
                  </a:moveTo>
                  <a:cubicBezTo>
                    <a:pt x="0" y="16463"/>
                    <a:pt x="16463" y="0"/>
                    <a:pt x="36771" y="0"/>
                  </a:cubicBezTo>
                  <a:lnTo>
                    <a:pt x="1358503" y="0"/>
                  </a:lnTo>
                  <a:cubicBezTo>
                    <a:pt x="1378811" y="0"/>
                    <a:pt x="1395274" y="16463"/>
                    <a:pt x="1395274" y="36771"/>
                  </a:cubicBezTo>
                  <a:lnTo>
                    <a:pt x="1395274" y="330940"/>
                  </a:lnTo>
                  <a:cubicBezTo>
                    <a:pt x="1395274" y="351248"/>
                    <a:pt x="1378811" y="367711"/>
                    <a:pt x="1358503" y="367711"/>
                  </a:cubicBezTo>
                  <a:lnTo>
                    <a:pt x="36771" y="367711"/>
                  </a:lnTo>
                  <a:cubicBezTo>
                    <a:pt x="16463" y="367711"/>
                    <a:pt x="0" y="351248"/>
                    <a:pt x="0" y="330940"/>
                  </a:cubicBezTo>
                  <a:lnTo>
                    <a:pt x="0" y="36771"/>
                  </a:lnTo>
                  <a:close/>
                </a:path>
              </a:pathLst>
            </a:custGeom>
            <a:solidFill>
              <a:schemeClr val="bg1">
                <a:alpha val="3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41250" tIns="33630" rIns="41250" bIns="33630" spcCol="1270" anchor="ctr"/>
            <a:lstStyle/>
            <a:p>
              <a:pPr algn="ctr" defTabSz="533400" eaLnBrk="1" fontAlgn="auto" hangingPunct="1">
                <a:lnSpc>
                  <a:spcPct val="90000"/>
                </a:lnSpc>
                <a:spcAft>
                  <a:spcPct val="35000"/>
                </a:spcAft>
                <a:defRPr/>
              </a:pPr>
              <a:r>
                <a:rPr lang="en-US" altLang="zh-CN" sz="1200" dirty="0">
                  <a:solidFill>
                    <a:schemeClr val="bg1"/>
                  </a:solidFill>
                </a:rPr>
                <a:t>Button</a:t>
              </a:r>
              <a:endParaRPr lang="en-US" altLang="zh-CN" sz="1200" dirty="0">
                <a:solidFill>
                  <a:schemeClr val="bg1"/>
                </a:solidFill>
              </a:endParaRPr>
            </a:p>
          </p:txBody>
        </p:sp>
        <p:sp>
          <p:nvSpPr>
            <p:cNvPr id="46" name="任意多边形 45"/>
            <p:cNvSpPr/>
            <p:nvPr/>
          </p:nvSpPr>
          <p:spPr>
            <a:xfrm>
              <a:off x="1102492" y="3887522"/>
              <a:ext cx="1395274" cy="367711"/>
            </a:xfrm>
            <a:custGeom>
              <a:avLst/>
              <a:gdLst>
                <a:gd name="connsiteX0" fmla="*/ 0 w 1395274"/>
                <a:gd name="connsiteY0" fmla="*/ 36771 h 367711"/>
                <a:gd name="connsiteX1" fmla="*/ 36771 w 1395274"/>
                <a:gd name="connsiteY1" fmla="*/ 0 h 367711"/>
                <a:gd name="connsiteX2" fmla="*/ 1358503 w 1395274"/>
                <a:gd name="connsiteY2" fmla="*/ 0 h 367711"/>
                <a:gd name="connsiteX3" fmla="*/ 1395274 w 1395274"/>
                <a:gd name="connsiteY3" fmla="*/ 36771 h 367711"/>
                <a:gd name="connsiteX4" fmla="*/ 1395274 w 1395274"/>
                <a:gd name="connsiteY4" fmla="*/ 330940 h 367711"/>
                <a:gd name="connsiteX5" fmla="*/ 1358503 w 1395274"/>
                <a:gd name="connsiteY5" fmla="*/ 367711 h 367711"/>
                <a:gd name="connsiteX6" fmla="*/ 36771 w 1395274"/>
                <a:gd name="connsiteY6" fmla="*/ 367711 h 367711"/>
                <a:gd name="connsiteX7" fmla="*/ 0 w 1395274"/>
                <a:gd name="connsiteY7" fmla="*/ 330940 h 367711"/>
                <a:gd name="connsiteX8" fmla="*/ 0 w 1395274"/>
                <a:gd name="connsiteY8" fmla="*/ 36771 h 36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5274" h="367711">
                  <a:moveTo>
                    <a:pt x="0" y="36771"/>
                  </a:moveTo>
                  <a:cubicBezTo>
                    <a:pt x="0" y="16463"/>
                    <a:pt x="16463" y="0"/>
                    <a:pt x="36771" y="0"/>
                  </a:cubicBezTo>
                  <a:lnTo>
                    <a:pt x="1358503" y="0"/>
                  </a:lnTo>
                  <a:cubicBezTo>
                    <a:pt x="1378811" y="0"/>
                    <a:pt x="1395274" y="16463"/>
                    <a:pt x="1395274" y="36771"/>
                  </a:cubicBezTo>
                  <a:lnTo>
                    <a:pt x="1395274" y="330940"/>
                  </a:lnTo>
                  <a:cubicBezTo>
                    <a:pt x="1395274" y="351248"/>
                    <a:pt x="1378811" y="367711"/>
                    <a:pt x="1358503" y="367711"/>
                  </a:cubicBezTo>
                  <a:lnTo>
                    <a:pt x="36771" y="367711"/>
                  </a:lnTo>
                  <a:cubicBezTo>
                    <a:pt x="16463" y="367711"/>
                    <a:pt x="0" y="351248"/>
                    <a:pt x="0" y="330940"/>
                  </a:cubicBezTo>
                  <a:lnTo>
                    <a:pt x="0" y="36771"/>
                  </a:lnTo>
                  <a:close/>
                </a:path>
              </a:pathLst>
            </a:custGeom>
            <a:solidFill>
              <a:schemeClr val="bg1">
                <a:alpha val="3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41250" tIns="33630" rIns="41250" bIns="33630" spcCol="1270" anchor="ctr"/>
            <a:lstStyle/>
            <a:p>
              <a:pPr algn="ctr" defTabSz="533400" eaLnBrk="1" fontAlgn="auto" hangingPunct="1">
                <a:lnSpc>
                  <a:spcPct val="90000"/>
                </a:lnSpc>
                <a:spcAft>
                  <a:spcPct val="35000"/>
                </a:spcAft>
                <a:defRPr/>
              </a:pPr>
              <a:r>
                <a:rPr lang="en-US" altLang="zh-CN" sz="1200" dirty="0">
                  <a:solidFill>
                    <a:schemeClr val="bg1"/>
                  </a:solidFill>
                </a:rPr>
                <a:t>Button</a:t>
              </a:r>
              <a:endParaRPr lang="en-US" altLang="zh-CN" sz="1200" dirty="0">
                <a:solidFill>
                  <a:schemeClr val="bg1"/>
                </a:solidFill>
              </a:endParaRPr>
            </a:p>
          </p:txBody>
        </p:sp>
      </p:grpSp>
      <p:sp>
        <p:nvSpPr>
          <p:cNvPr id="65" name="TextBox 29"/>
          <p:cNvSpPr txBox="1"/>
          <p:nvPr/>
        </p:nvSpPr>
        <p:spPr>
          <a:xfrm>
            <a:off x="498475" y="881063"/>
            <a:ext cx="8267700" cy="1198880"/>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200" dirty="0">
                <a:solidFill>
                  <a:schemeClr val="bg1"/>
                </a:solidFill>
                <a:latin typeface="Microsoft YaHei" panose="020B0503020204020204" pitchFamily="34" charset="-122"/>
                <a:ea typeface="Microsoft YaHei" panose="020B0503020204020204" pitchFamily="34" charset="-122"/>
              </a:rPr>
              <a:t>就像開發人員依靠程序理解來執行許多此類任務一樣，自動化的理解軟件對於最終實現完全自動化的軟件工程是必要的。顯然，</a:t>
            </a:r>
            <a:r>
              <a:rPr lang="zh-CN" altLang="en-US" sz="1200" dirty="0">
                <a:solidFill>
                  <a:schemeClr val="bg1"/>
                </a:solidFill>
                <a:latin typeface="Microsoft YaHei" panose="020B0503020204020204" pitchFamily="34" charset="-122"/>
                <a:ea typeface="Microsoft YaHei" panose="020B0503020204020204" pitchFamily="34" charset="-122"/>
                <a:sym typeface="+mn-ea"/>
              </a:rPr>
              <a:t>Visual Semantics Learning</a:t>
            </a:r>
            <a:r>
              <a:rPr lang="zh-CN" altLang="en-US" sz="1200" dirty="0">
                <a:solidFill>
                  <a:schemeClr val="bg1"/>
                </a:solidFill>
                <a:latin typeface="Microsoft YaHei" panose="020B0503020204020204" pitchFamily="34" charset="-122"/>
                <a:ea typeface="Microsoft YaHei" panose="020B0503020204020204" pitchFamily="34" charset="-122"/>
              </a:rPr>
              <a:t> 只適用於產生視覺輸出（有图形界面的）的軟件，這些視覺輸出明显的展示了軟件的行為和功能。儘管如此，學習視覺語義將是邁向自動化軟件理解的第一步。这份论文</a:t>
            </a:r>
            <a:r>
              <a:rPr lang="zh-CN" altLang="en-US" sz="1200" dirty="0">
                <a:solidFill>
                  <a:schemeClr val="bg1"/>
                </a:solidFill>
                <a:latin typeface="Microsoft YaHei" panose="020B0503020204020204" pitchFamily="34" charset="-122"/>
                <a:ea typeface="Microsoft YaHei" panose="020B0503020204020204" pitchFamily="34" charset="-122"/>
                <a:sym typeface="+mn-ea"/>
              </a:rPr>
              <a:t>概述了</a:t>
            </a:r>
            <a:r>
              <a:rPr lang="zh-CN" altLang="en-US" sz="1200" dirty="0">
                <a:solidFill>
                  <a:schemeClr val="bg1"/>
                </a:solidFill>
                <a:latin typeface="Microsoft YaHei" panose="020B0503020204020204" pitchFamily="34" charset="-122"/>
                <a:ea typeface="Microsoft YaHei" panose="020B0503020204020204" pitchFamily="34" charset="-122"/>
                <a:sym typeface="+mn-ea"/>
              </a:rPr>
              <a:t>Visual Semantics Learning</a:t>
            </a:r>
            <a:r>
              <a:rPr lang="zh-CN" altLang="en-US" sz="1200" dirty="0">
                <a:solidFill>
                  <a:schemeClr val="bg1"/>
                </a:solidFill>
                <a:latin typeface="Microsoft YaHei" panose="020B0503020204020204" pitchFamily="34" charset="-122"/>
                <a:ea typeface="Microsoft YaHei" panose="020B0503020204020204" pitchFamily="34" charset="-122"/>
                <a:sym typeface="+mn-ea"/>
              </a:rPr>
              <a:t>方法的設計</a:t>
            </a:r>
            <a:r>
              <a:rPr lang="zh-CN" altLang="en-US" sz="1200" dirty="0">
                <a:solidFill>
                  <a:schemeClr val="bg1"/>
                </a:solidFill>
                <a:latin typeface="Microsoft YaHei" panose="020B0503020204020204" pitchFamily="34" charset="-122"/>
                <a:ea typeface="Microsoft YaHei" panose="020B0503020204020204" pitchFamily="34" charset="-122"/>
              </a:rPr>
              <a:t>，並展示提出初步结果，这些结果证明了它的优点</a:t>
            </a:r>
            <a:r>
              <a:rPr lang="zh-CN" altLang="en-US" sz="1000" dirty="0">
                <a:solidFill>
                  <a:schemeClr val="bg1"/>
                </a:solidFill>
                <a:latin typeface="Microsoft YaHei" panose="020B0503020204020204" pitchFamily="34" charset="-122"/>
                <a:ea typeface="Microsoft YaHei" panose="020B0503020204020204" pitchFamily="34" charset="-122"/>
              </a:rPr>
              <a:t>。</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2" name="文本框 1"/>
          <p:cNvSpPr txBox="1"/>
          <p:nvPr/>
        </p:nvSpPr>
        <p:spPr>
          <a:xfrm>
            <a:off x="1317625" y="3056890"/>
            <a:ext cx="1998980" cy="291465"/>
          </a:xfrm>
          <a:prstGeom prst="rect">
            <a:avLst/>
          </a:prstGeom>
        </p:spPr>
        <p:style>
          <a:lnRef idx="1">
            <a:schemeClr val="accent1"/>
          </a:lnRef>
          <a:fillRef idx="3">
            <a:schemeClr val="accent1"/>
          </a:fillRef>
          <a:effectRef idx="2">
            <a:schemeClr val="accent1"/>
          </a:effectRef>
          <a:fontRef idx="minor">
            <a:schemeClr val="lt1"/>
          </a:fontRef>
        </p:style>
        <p:txBody>
          <a:bodyPr wrap="none" rtlCol="0" anchor="t">
            <a:spAutoFit/>
          </a:bodyPr>
          <a:p>
            <a:r>
              <a:rPr lang="zh-CN" altLang="en-US" dirty="0">
                <a:solidFill>
                  <a:schemeClr val="bg1"/>
                </a:solidFill>
                <a:latin typeface="Microsoft YaHei" panose="020B0503020204020204" pitchFamily="34" charset="-122"/>
                <a:ea typeface="Microsoft YaHei" panose="020B0503020204020204" pitchFamily="34" charset="-122"/>
                <a:sym typeface="+mn-ea"/>
              </a:rPr>
              <a:t>自动化的理解软件的</a:t>
            </a:r>
            <a:r>
              <a:rPr lang="zh-CN" altLang="en-US" dirty="0">
                <a:solidFill>
                  <a:schemeClr val="bg1"/>
                </a:solidFill>
                <a:latin typeface="Microsoft YaHei" panose="020B0503020204020204" pitchFamily="34" charset="-122"/>
                <a:ea typeface="Microsoft YaHei" panose="020B0503020204020204" pitchFamily="34" charset="-122"/>
                <a:sym typeface="+mn-ea"/>
              </a:rPr>
              <a:t>功能</a:t>
            </a:r>
            <a:endParaRPr lang="zh-CN" altLang="en-US" dirty="0">
              <a:solidFill>
                <a:schemeClr val="bg1"/>
              </a:solidFill>
              <a:latin typeface="Microsoft YaHei" panose="020B0503020204020204" pitchFamily="34" charset="-122"/>
              <a:ea typeface="Microsoft YaHei"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inVertical)">
                                      <p:cBhvr>
                                        <p:cTn id="7" dur="500"/>
                                        <p:tgtEl>
                                          <p:spTgt spid="65"/>
                                        </p:tgtEl>
                                      </p:cBhvr>
                                    </p:animEffect>
                                  </p:childTnLst>
                                </p:cTn>
                              </p:par>
                            </p:childTnLst>
                          </p:cTn>
                        </p:par>
                        <p:par>
                          <p:cTn id="8" fill="hold">
                            <p:stCondLst>
                              <p:cond delay="500"/>
                            </p:stCondLst>
                            <p:childTnLst>
                              <p:par>
                                <p:cTn id="9" presetID="2" presetClass="entr" presetSubtype="4" decel="6660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 grpId="0" animBg="1"/>
      <p:bldP spid="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rPr>
              <a:t>选题背景及意义</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grpSp>
        <p:nvGrpSpPr>
          <p:cNvPr id="33" name="组合 32"/>
          <p:cNvGrpSpPr/>
          <p:nvPr/>
        </p:nvGrpSpPr>
        <p:grpSpPr bwMode="auto">
          <a:xfrm>
            <a:off x="2205990" y="755015"/>
            <a:ext cx="1214755" cy="2237105"/>
            <a:chOff x="1419709" y="1270654"/>
            <a:chExt cx="1213553" cy="2354901"/>
          </a:xfrm>
        </p:grpSpPr>
        <p:sp>
          <p:nvSpPr>
            <p:cNvPr id="34" name="圆角矩形 33"/>
            <p:cNvSpPr/>
            <p:nvPr/>
          </p:nvSpPr>
          <p:spPr bwMode="auto">
            <a:xfrm rot="5400000">
              <a:off x="849035"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35" name="椭圆 34"/>
            <p:cNvSpPr/>
            <p:nvPr/>
          </p:nvSpPr>
          <p:spPr bwMode="auto">
            <a:xfrm>
              <a:off x="1551376"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36" name="Text Box 39"/>
            <p:cNvSpPr txBox="1">
              <a:spLocks noChangeArrowheads="1"/>
            </p:cNvSpPr>
            <p:nvPr/>
          </p:nvSpPr>
          <p:spPr bwMode="auto">
            <a:xfrm>
              <a:off x="1505018" y="1355957"/>
              <a:ext cx="1042932" cy="777391"/>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1</a:t>
              </a:r>
              <a:endParaRPr lang="en-US" altLang="zh-CN" sz="3200" b="1" spc="50" dirty="0">
                <a:ln w="1143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627" name="矩形 261"/>
            <p:cNvSpPr>
              <a:spLocks noChangeArrowheads="1"/>
            </p:cNvSpPr>
            <p:nvPr/>
          </p:nvSpPr>
          <p:spPr bwMode="auto">
            <a:xfrm>
              <a:off x="1626377" y="1951982"/>
              <a:ext cx="791902" cy="29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lang="zh-CN" altLang="en-US" sz="1200" dirty="0">
                  <a:solidFill>
                    <a:schemeClr val="bg1"/>
                  </a:solidFill>
                  <a:latin typeface="Microsoft YaHei" panose="020B0503020204020204" pitchFamily="34" charset="-122"/>
                  <a:ea typeface="Microsoft YaHei" panose="020B0503020204020204" pitchFamily="34" charset="-122"/>
                  <a:sym typeface="+mn-ea"/>
                </a:rPr>
                <a:t>視覺輸出</a:t>
              </a:r>
              <a:endParaRPr lang="zh-CN" altLang="en-US" sz="1200">
                <a:solidFill>
                  <a:schemeClr val="bg1"/>
                </a:solidFill>
                <a:latin typeface="Microsoft YaHei" panose="020B0503020204020204" pitchFamily="34" charset="-122"/>
                <a:ea typeface="Microsoft YaHei" panose="020B0503020204020204" pitchFamily="34" charset="-122"/>
              </a:endParaRPr>
            </a:p>
          </p:txBody>
        </p:sp>
        <p:sp>
          <p:nvSpPr>
            <p:cNvPr id="25628" name="Text Box 39"/>
            <p:cNvSpPr txBox="1">
              <a:spLocks noChangeArrowheads="1"/>
            </p:cNvSpPr>
            <p:nvPr/>
          </p:nvSpPr>
          <p:spPr bwMode="auto">
            <a:xfrm>
              <a:off x="1499515" y="2712116"/>
              <a:ext cx="1086190" cy="63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100" dirty="0">
                  <a:solidFill>
                    <a:schemeClr val="bg1"/>
                  </a:solidFill>
                  <a:latin typeface="Microsoft YaHei" panose="020B0503020204020204" pitchFamily="34" charset="-122"/>
                  <a:ea typeface="Microsoft YaHei" panose="020B0503020204020204" pitchFamily="34" charset="-122"/>
                  <a:sym typeface="+mn-ea"/>
                </a:rPr>
                <a:t>由視覺（圖形）元素組成的輸出</a:t>
              </a:r>
              <a:endParaRPr lang="en-US" altLang="zh-CN" sz="1100">
                <a:solidFill>
                  <a:schemeClr val="bg1"/>
                </a:solidFill>
                <a:latin typeface="Microsoft YaHei" panose="020B0503020204020204" pitchFamily="34" charset="-122"/>
                <a:ea typeface="Microsoft YaHei" panose="020B0503020204020204" pitchFamily="34" charset="-122"/>
              </a:endParaRPr>
            </a:p>
          </p:txBody>
        </p:sp>
      </p:grpSp>
      <p:sp>
        <p:nvSpPr>
          <p:cNvPr id="39" name="TextBox 36"/>
          <p:cNvSpPr txBox="1"/>
          <p:nvPr/>
        </p:nvSpPr>
        <p:spPr>
          <a:xfrm>
            <a:off x="1119823" y="3111818"/>
            <a:ext cx="7170737" cy="1476375"/>
          </a:xfrm>
          <a:prstGeom prst="rect">
            <a:avLst/>
          </a:prstGeom>
          <a:noFill/>
        </p:spPr>
        <p:txBody>
          <a:bodyPr>
            <a:spAutoFit/>
          </a:bodyPr>
          <a:lstStyle/>
          <a:p>
            <a:pPr algn="l" defTabSz="684530" eaLnBrk="1" fontAlgn="auto" hangingPunct="1">
              <a:lnSpc>
                <a:spcPct val="150000"/>
              </a:lnSpc>
              <a:spcBef>
                <a:spcPts val="0"/>
              </a:spcBef>
              <a:spcAft>
                <a:spcPts val="0"/>
              </a:spcAft>
              <a:defRPr/>
            </a:pPr>
            <a:r>
              <a:rPr lang="zh-CN" altLang="en-US" sz="1200" dirty="0">
                <a:solidFill>
                  <a:schemeClr val="bg1"/>
                </a:solidFill>
                <a:latin typeface="Microsoft YaHei" panose="020B0503020204020204" pitchFamily="34" charset="-122"/>
                <a:ea typeface="Microsoft YaHei" panose="020B0503020204020204" pitchFamily="34" charset="-122"/>
              </a:rPr>
              <a:t>文中作者表示”通過視覺輸出展示軟件行為的描述”可以稱為視覺語義。因此，具有視覺語義的軟件被稱為”視覺軟件”。“視覺輸出是指程序產生的由視覺（圖形）元素組成的輸出”，包括但不限於 GUI 元素（例如，數據可視化，如餅圖和熱圖）。當然不是所有的軟件都是可視化的軟件，也不是所有的可視化軟件的行為都必然通過可視化的輸出表現出來。然而，通過幫助解決可視化軟件的自動化軟件理解任務，</a:t>
            </a:r>
            <a:r>
              <a:rPr lang="zh-CN" altLang="en-US" sz="1200">
                <a:solidFill>
                  <a:schemeClr val="bg1"/>
                </a:solidFill>
                <a:latin typeface="Microsoft YaHei" panose="020B0503020204020204" pitchFamily="34" charset="-122"/>
                <a:ea typeface="Microsoft YaHei" panose="020B0503020204020204" pitchFamily="34" charset="-122"/>
                <a:sym typeface="+mn-ea"/>
              </a:rPr>
              <a:t>V</a:t>
            </a:r>
            <a:r>
              <a:rPr lang="en-US" altLang="zh-CN" sz="1200">
                <a:solidFill>
                  <a:schemeClr val="bg1"/>
                </a:solidFill>
                <a:latin typeface="Microsoft YaHei" panose="020B0503020204020204" pitchFamily="34" charset="-122"/>
                <a:ea typeface="Microsoft YaHei" panose="020B0503020204020204" pitchFamily="34" charset="-122"/>
                <a:sym typeface="+mn-ea"/>
              </a:rPr>
              <a:t>isual </a:t>
            </a:r>
            <a:r>
              <a:rPr lang="zh-CN" altLang="en-US" sz="1200">
                <a:solidFill>
                  <a:schemeClr val="bg1"/>
                </a:solidFill>
                <a:latin typeface="Microsoft YaHei" panose="020B0503020204020204" pitchFamily="34" charset="-122"/>
                <a:ea typeface="Microsoft YaHei" panose="020B0503020204020204" pitchFamily="34" charset="-122"/>
                <a:sym typeface="+mn-ea"/>
              </a:rPr>
              <a:t>S</a:t>
            </a:r>
            <a:r>
              <a:rPr lang="en-US" altLang="zh-CN" sz="1200">
                <a:solidFill>
                  <a:schemeClr val="bg1"/>
                </a:solidFill>
                <a:latin typeface="Microsoft YaHei" panose="020B0503020204020204" pitchFamily="34" charset="-122"/>
                <a:ea typeface="Microsoft YaHei" panose="020B0503020204020204" pitchFamily="34" charset="-122"/>
                <a:sym typeface="+mn-ea"/>
              </a:rPr>
              <a:t>emantics </a:t>
            </a:r>
            <a:r>
              <a:rPr lang="zh-CN" altLang="en-US" sz="1200">
                <a:solidFill>
                  <a:schemeClr val="bg1"/>
                </a:solidFill>
                <a:latin typeface="Microsoft YaHei" panose="020B0503020204020204" pitchFamily="34" charset="-122"/>
                <a:ea typeface="Microsoft YaHei" panose="020B0503020204020204" pitchFamily="34" charset="-122"/>
                <a:sym typeface="+mn-ea"/>
              </a:rPr>
              <a:t>L</a:t>
            </a:r>
            <a:r>
              <a:rPr lang="en-US" altLang="zh-CN" sz="1200">
                <a:solidFill>
                  <a:schemeClr val="bg1"/>
                </a:solidFill>
                <a:latin typeface="Microsoft YaHei" panose="020B0503020204020204" pitchFamily="34" charset="-122"/>
                <a:ea typeface="Microsoft YaHei" panose="020B0503020204020204" pitchFamily="34" charset="-122"/>
                <a:sym typeface="+mn-ea"/>
              </a:rPr>
              <a:t>earning</a:t>
            </a:r>
            <a:r>
              <a:rPr lang="zh-CN" altLang="en-US" sz="1200" dirty="0">
                <a:solidFill>
                  <a:schemeClr val="bg1"/>
                </a:solidFill>
                <a:latin typeface="Microsoft YaHei" panose="020B0503020204020204" pitchFamily="34" charset="-122"/>
                <a:ea typeface="Microsoft YaHei" panose="020B0503020204020204" pitchFamily="34" charset="-122"/>
              </a:rPr>
              <a:t> 仍然是邁向自動化軟件工程必不可少的第一步。</a:t>
            </a:r>
            <a:endParaRPr lang="zh-CN" altLang="en-US" sz="1200" dirty="0">
              <a:solidFill>
                <a:schemeClr val="bg1"/>
              </a:solidFill>
              <a:latin typeface="Microsoft YaHei" panose="020B0503020204020204" pitchFamily="34" charset="-122"/>
              <a:ea typeface="Microsoft YaHei" panose="020B0503020204020204" pitchFamily="34" charset="-122"/>
            </a:endParaRPr>
          </a:p>
        </p:txBody>
      </p:sp>
      <p:grpSp>
        <p:nvGrpSpPr>
          <p:cNvPr id="40" name="组合 39"/>
          <p:cNvGrpSpPr/>
          <p:nvPr/>
        </p:nvGrpSpPr>
        <p:grpSpPr bwMode="auto">
          <a:xfrm>
            <a:off x="3942715" y="755015"/>
            <a:ext cx="1214755" cy="2237105"/>
            <a:chOff x="3156432" y="1270654"/>
            <a:chExt cx="1213553" cy="2354901"/>
          </a:xfrm>
        </p:grpSpPr>
        <p:sp>
          <p:nvSpPr>
            <p:cNvPr id="41" name="圆角矩形 40"/>
            <p:cNvSpPr/>
            <p:nvPr/>
          </p:nvSpPr>
          <p:spPr bwMode="auto">
            <a:xfrm rot="5400000">
              <a:off x="2585758"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42" name="椭圆 41"/>
            <p:cNvSpPr/>
            <p:nvPr/>
          </p:nvSpPr>
          <p:spPr bwMode="auto">
            <a:xfrm>
              <a:off x="3288099"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43" name="Text Box 39"/>
            <p:cNvSpPr txBox="1">
              <a:spLocks noChangeArrowheads="1"/>
            </p:cNvSpPr>
            <p:nvPr/>
          </p:nvSpPr>
          <p:spPr bwMode="auto">
            <a:xfrm>
              <a:off x="3241741" y="1355957"/>
              <a:ext cx="1042932" cy="777391"/>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2</a:t>
              </a:r>
              <a:endParaRPr lang="en-US" altLang="zh-CN" sz="3200" b="1" spc="50" dirty="0">
                <a:ln w="1143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622" name="矩形 261"/>
            <p:cNvSpPr>
              <a:spLocks noChangeArrowheads="1"/>
            </p:cNvSpPr>
            <p:nvPr/>
          </p:nvSpPr>
          <p:spPr bwMode="auto">
            <a:xfrm>
              <a:off x="3363099" y="1951982"/>
              <a:ext cx="791902" cy="29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lang="zh-CN" altLang="en-US" sz="1200" dirty="0">
                  <a:solidFill>
                    <a:schemeClr val="bg1"/>
                  </a:solidFill>
                  <a:latin typeface="Microsoft YaHei" panose="020B0503020204020204" pitchFamily="34" charset="-122"/>
                  <a:ea typeface="Microsoft YaHei" panose="020B0503020204020204" pitchFamily="34" charset="-122"/>
                  <a:sym typeface="+mn-ea"/>
                </a:rPr>
                <a:t>視覺語義</a:t>
              </a:r>
              <a:endParaRPr lang="zh-CN" altLang="en-US" sz="1200">
                <a:solidFill>
                  <a:schemeClr val="bg1"/>
                </a:solidFill>
                <a:latin typeface="Microsoft YaHei" panose="020B0503020204020204" pitchFamily="34" charset="-122"/>
                <a:ea typeface="Microsoft YaHei" panose="020B0503020204020204" pitchFamily="34" charset="-122"/>
              </a:endParaRPr>
            </a:p>
          </p:txBody>
        </p:sp>
        <p:sp>
          <p:nvSpPr>
            <p:cNvPr id="25623" name="Text Box 39"/>
            <p:cNvSpPr txBox="1">
              <a:spLocks noChangeArrowheads="1"/>
            </p:cNvSpPr>
            <p:nvPr/>
          </p:nvSpPr>
          <p:spPr bwMode="auto">
            <a:xfrm>
              <a:off x="3220112" y="2712116"/>
              <a:ext cx="1086190" cy="45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100" dirty="0">
                  <a:solidFill>
                    <a:schemeClr val="bg1"/>
                  </a:solidFill>
                  <a:latin typeface="Microsoft YaHei" panose="020B0503020204020204" pitchFamily="34" charset="-122"/>
                  <a:ea typeface="Microsoft YaHei" panose="020B0503020204020204" pitchFamily="34" charset="-122"/>
                  <a:sym typeface="+mn-ea"/>
                </a:rPr>
                <a:t>軟件行為的描述</a:t>
              </a:r>
              <a:endParaRPr lang="en-US" altLang="zh-CN" sz="1100">
                <a:solidFill>
                  <a:schemeClr val="bg1"/>
                </a:solidFill>
                <a:latin typeface="Microsoft YaHei" panose="020B0503020204020204" pitchFamily="34" charset="-122"/>
                <a:ea typeface="Microsoft YaHei" panose="020B0503020204020204" pitchFamily="34" charset="-122"/>
              </a:endParaRPr>
            </a:p>
          </p:txBody>
        </p:sp>
      </p:grpSp>
      <p:grpSp>
        <p:nvGrpSpPr>
          <p:cNvPr id="67" name="组合 66"/>
          <p:cNvGrpSpPr/>
          <p:nvPr/>
        </p:nvGrpSpPr>
        <p:grpSpPr bwMode="auto">
          <a:xfrm>
            <a:off x="5684520" y="755015"/>
            <a:ext cx="1212850" cy="2237105"/>
            <a:chOff x="4896956" y="1270654"/>
            <a:chExt cx="1213553" cy="2354901"/>
          </a:xfrm>
        </p:grpSpPr>
        <p:sp>
          <p:nvSpPr>
            <p:cNvPr id="68" name="圆角矩形 67"/>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69" name="椭圆 68"/>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Microsoft YaHei" panose="020B0503020204020204" pitchFamily="34" charset="-122"/>
                <a:ea typeface="Microsoft YaHei" panose="020B0503020204020204" pitchFamily="34" charset="-122"/>
              </a:endParaRPr>
            </a:p>
          </p:txBody>
        </p:sp>
        <p:sp>
          <p:nvSpPr>
            <p:cNvPr id="70" name="Text Box 39"/>
            <p:cNvSpPr txBox="1">
              <a:spLocks noChangeArrowheads="1"/>
            </p:cNvSpPr>
            <p:nvPr/>
          </p:nvSpPr>
          <p:spPr bwMode="auto">
            <a:xfrm>
              <a:off x="4982265" y="1355957"/>
              <a:ext cx="1042932" cy="777391"/>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3</a:t>
              </a:r>
              <a:endParaRPr lang="en-US" altLang="zh-CN" sz="3200" b="1" spc="50" dirty="0">
                <a:ln w="1143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617" name="矩形 261"/>
            <p:cNvSpPr>
              <a:spLocks noChangeArrowheads="1"/>
            </p:cNvSpPr>
            <p:nvPr/>
          </p:nvSpPr>
          <p:spPr bwMode="auto">
            <a:xfrm>
              <a:off x="5103624" y="1951982"/>
              <a:ext cx="792939" cy="29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lang="zh-CN" altLang="en-US" sz="1200" dirty="0">
                  <a:solidFill>
                    <a:schemeClr val="bg1"/>
                  </a:solidFill>
                  <a:latin typeface="Microsoft YaHei" panose="020B0503020204020204" pitchFamily="34" charset="-122"/>
                  <a:ea typeface="Microsoft YaHei" panose="020B0503020204020204" pitchFamily="34" charset="-122"/>
                  <a:sym typeface="+mn-ea"/>
                </a:rPr>
                <a:t>視覺軟件</a:t>
              </a:r>
              <a:endParaRPr lang="zh-CN" altLang="en-US" sz="1200">
                <a:solidFill>
                  <a:schemeClr val="bg1"/>
                </a:solidFill>
                <a:latin typeface="Microsoft YaHei" panose="020B0503020204020204" pitchFamily="34" charset="-122"/>
                <a:ea typeface="Microsoft YaHei" panose="020B0503020204020204" pitchFamily="34" charset="-122"/>
              </a:endParaRPr>
            </a:p>
          </p:txBody>
        </p:sp>
        <p:sp>
          <p:nvSpPr>
            <p:cNvPr id="25618" name="Text Box 39"/>
            <p:cNvSpPr txBox="1">
              <a:spLocks noChangeArrowheads="1"/>
            </p:cNvSpPr>
            <p:nvPr/>
          </p:nvSpPr>
          <p:spPr bwMode="auto">
            <a:xfrm>
              <a:off x="4965616" y="2712116"/>
              <a:ext cx="1086190" cy="45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100" dirty="0">
                  <a:solidFill>
                    <a:schemeClr val="bg1"/>
                  </a:solidFill>
                  <a:latin typeface="Microsoft YaHei" panose="020B0503020204020204" pitchFamily="34" charset="-122"/>
                  <a:ea typeface="Microsoft YaHei" panose="020B0503020204020204" pitchFamily="34" charset="-122"/>
                  <a:sym typeface="+mn-ea"/>
                </a:rPr>
                <a:t>具有視覺語義的軟件</a:t>
              </a:r>
              <a:endParaRPr lang="en-US" altLang="zh-CN" sz="1100">
                <a:solidFill>
                  <a:schemeClr val="bg1"/>
                </a:solidFill>
                <a:latin typeface="Microsoft YaHei" panose="020B0503020204020204" pitchFamily="34" charset="-122"/>
                <a:ea typeface="Microsoft YaHei"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660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66600" fill="hold" nodeType="withEffect">
                                  <p:stCondLst>
                                    <p:cond delay="10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decel="66600" fill="hold" nodeType="withEffect">
                                  <p:stCondLst>
                                    <p:cond delay="20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ppt_x"/>
                                          </p:val>
                                        </p:tav>
                                        <p:tav tm="100000">
                                          <p:val>
                                            <p:strVal val="#ppt_x"/>
                                          </p:val>
                                        </p:tav>
                                      </p:tavLst>
                                    </p:anim>
                                    <p:anim calcmode="lin" valueType="num">
                                      <p:cBhvr additive="base">
                                        <p:cTn id="1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left)">
                                      <p:cBhvr>
                                        <p:cTn id="2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19465"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Microsoft YaHei" panose="020B0503020204020204" pitchFamily="34" charset="-122"/>
                </a:rPr>
                <a:t>目录页</a:t>
              </a:r>
              <a:endParaRPr lang="zh-CN" altLang="en-US" sz="1800" dirty="0">
                <a:solidFill>
                  <a:schemeClr val="bg1">
                    <a:lumMod val="95000"/>
                  </a:schemeClr>
                </a:solidFill>
                <a:latin typeface="+mn-lt"/>
                <a:ea typeface="Microsoft YaHei"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bwMode="auto">
          <a:xfrm>
            <a:off x="3235325" y="1957388"/>
            <a:ext cx="1128713" cy="1128712"/>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Microsoft YaHei" panose="020B0503020204020204" pitchFamily="34" charset="-122"/>
              </a:endParaRPr>
            </a:p>
          </p:txBody>
        </p:sp>
        <p:sp>
          <p:nvSpPr>
            <p:cNvPr id="36" name="Freeform 11"/>
            <p:cNvSpPr/>
            <p:nvPr/>
          </p:nvSpPr>
          <p:spPr bwMode="auto">
            <a:xfrm>
              <a:off x="2675274" y="1815037"/>
              <a:ext cx="1085027"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Microsoft YaHei" panose="020B0503020204020204" pitchFamily="34" charset="-122"/>
              </a:endParaRPr>
            </a:p>
          </p:txBody>
        </p:sp>
      </p:grpSp>
      <p:grpSp>
        <p:nvGrpSpPr>
          <p:cNvPr id="37" name="组合 36"/>
          <p:cNvGrpSpPr/>
          <p:nvPr/>
        </p:nvGrpSpPr>
        <p:grpSpPr bwMode="auto">
          <a:xfrm>
            <a:off x="4448175" y="2032000"/>
            <a:ext cx="3462020" cy="1776095"/>
            <a:chOff x="4447677" y="2019402"/>
            <a:chExt cx="3464755" cy="1776485"/>
          </a:xfrm>
        </p:grpSpPr>
        <p:sp>
          <p:nvSpPr>
            <p:cNvPr id="19461" name="文本框 37"/>
            <p:cNvSpPr txBox="1">
              <a:spLocks noChangeArrowheads="1"/>
            </p:cNvSpPr>
            <p:nvPr/>
          </p:nvSpPr>
          <p:spPr bwMode="auto">
            <a:xfrm>
              <a:off x="4447677" y="2227093"/>
              <a:ext cx="3464755" cy="156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fontAlgn="auto" hangingPunct="1">
                <a:spcBef>
                  <a:spcPts val="0"/>
                </a:spcBef>
                <a:spcAft>
                  <a:spcPts val="0"/>
                </a:spcAft>
                <a:defRPr/>
              </a:pPr>
              <a:r>
                <a:rPr lang="zh-CN" altLang="en-US" sz="4800" dirty="0">
                  <a:solidFill>
                    <a:schemeClr val="bg1">
                      <a:lumMod val="95000"/>
                    </a:schemeClr>
                  </a:solidFill>
                  <a:latin typeface="Microsoft YaHei" panose="020B0503020204020204" pitchFamily="34" charset="-122"/>
                  <a:ea typeface="Microsoft YaHei" panose="020B0503020204020204" pitchFamily="34" charset="-122"/>
                  <a:sym typeface="+mn-ea"/>
                </a:rPr>
                <a:t>研究目标</a:t>
              </a:r>
              <a:endParaRPr lang="zh-CN" altLang="en-US" sz="4800" dirty="0">
                <a:solidFill>
                  <a:schemeClr val="bg1">
                    <a:lumMod val="95000"/>
                  </a:schemeClr>
                </a:solidFill>
                <a:latin typeface="Microsoft YaHei" panose="020B0503020204020204" pitchFamily="34" charset="-122"/>
                <a:ea typeface="Microsoft YaHei" panose="020B0503020204020204" pitchFamily="34" charset="-122"/>
              </a:endParaRPr>
            </a:p>
            <a:p>
              <a:pPr eaLnBrk="1" fontAlgn="auto" hangingPunct="1">
                <a:spcBef>
                  <a:spcPts val="0"/>
                </a:spcBef>
                <a:spcAft>
                  <a:spcPts val="0"/>
                </a:spcAft>
                <a:defRPr/>
              </a:pPr>
              <a:r>
                <a:rPr lang="zh-CN" altLang="en-US" sz="4800" dirty="0">
                  <a:solidFill>
                    <a:schemeClr val="bg1">
                      <a:lumMod val="95000"/>
                    </a:schemeClr>
                  </a:solidFill>
                  <a:latin typeface="Microsoft YaHei" panose="020B0503020204020204" pitchFamily="34" charset="-122"/>
                  <a:ea typeface="Microsoft YaHei" panose="020B0503020204020204" pitchFamily="34" charset="-122"/>
                  <a:sym typeface="+mn-ea"/>
                </a:rPr>
                <a:t>及</a:t>
              </a:r>
              <a:r>
                <a:rPr lang="zh-CN" altLang="en-US" sz="4800">
                  <a:solidFill>
                    <a:schemeClr val="bg1"/>
                  </a:solidFill>
                  <a:latin typeface="Microsoft YaHei" panose="020B0503020204020204" pitchFamily="34" charset="-122"/>
                  <a:ea typeface="Microsoft YaHei" panose="020B0503020204020204" pitchFamily="34" charset="-122"/>
                  <a:sym typeface="+mn-ea"/>
                </a:rPr>
                <a:t>设计方法</a:t>
              </a:r>
              <a:endParaRPr lang="zh-CN" altLang="en-US" sz="4800">
                <a:solidFill>
                  <a:schemeClr val="bg1"/>
                </a:solidFill>
                <a:ea typeface="Microsoft YaHei" panose="020B0503020204020204" pitchFamily="34" charset="-122"/>
              </a:endParaRPr>
            </a:p>
          </p:txBody>
        </p:sp>
        <p:sp>
          <p:nvSpPr>
            <p:cNvPr id="19462" name="文本框 38"/>
            <p:cNvSpPr txBox="1">
              <a:spLocks noChangeArrowheads="1"/>
            </p:cNvSpPr>
            <p:nvPr/>
          </p:nvSpPr>
          <p:spPr bwMode="auto">
            <a:xfrm>
              <a:off x="4535462" y="2019402"/>
              <a:ext cx="1286840" cy="306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400">
                  <a:solidFill>
                    <a:schemeClr val="bg1"/>
                  </a:solidFill>
                  <a:latin typeface="Microsoft YaHei" panose="020B0503020204020204" pitchFamily="34" charset="-122"/>
                  <a:ea typeface="Microsoft YaHei" panose="020B0503020204020204" pitchFamily="34" charset="-122"/>
                </a:rPr>
                <a:t>PART T</a:t>
              </a:r>
              <a:r>
                <a:rPr lang="en-US" altLang="zh-CN" sz="1400">
                  <a:solidFill>
                    <a:schemeClr val="bg1"/>
                  </a:solidFill>
                  <a:latin typeface="Microsoft YaHei" panose="020B0503020204020204" pitchFamily="34" charset="-122"/>
                  <a:ea typeface="Microsoft YaHei" panose="020B0503020204020204" pitchFamily="34" charset="-122"/>
                </a:rPr>
                <a:t>WO</a:t>
              </a:r>
              <a:endParaRPr lang="en-US" altLang="zh-CN" sz="1400">
                <a:solidFill>
                  <a:schemeClr val="bg1"/>
                </a:solidFill>
                <a:latin typeface="Microsoft YaHei" panose="020B0503020204020204" pitchFamily="34" charset="-122"/>
                <a:ea typeface="Microsoft YaHei"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6" presetClass="emph" presetSubtype="0" decel="100000" fill="hold" nodeType="withEffect">
                                  <p:stCondLst>
                                    <p:cond delay="200"/>
                                  </p:stCondLst>
                                  <p:childTnLst>
                                    <p:animScale>
                                      <p:cBhvr>
                                        <p:cTn id="16" dur="250" fill="hold"/>
                                        <p:tgtEl>
                                          <p:spTgt spid="34"/>
                                        </p:tgtEl>
                                      </p:cBhvr>
                                      <p:by x="110000" y="110000"/>
                                    </p:animScale>
                                  </p:childTnLst>
                                </p:cTn>
                              </p:par>
                              <p:par>
                                <p:cTn id="17" presetID="6" presetClass="emph" presetSubtype="0" decel="100000" fill="hold" nodeType="withEffect">
                                  <p:stCondLst>
                                    <p:cond delay="400"/>
                                  </p:stCondLst>
                                  <p:childTnLst>
                                    <p:animScale>
                                      <p:cBhvr>
                                        <p:cTn id="18" dur="250" fill="hold"/>
                                        <p:tgtEl>
                                          <p:spTgt spid="34"/>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5082540" y="962660"/>
            <a:ext cx="2051050" cy="19665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icrosoft YaHei" panose="020B0503020204020204" pitchFamily="34" charset="-122"/>
            </a:endParaRPr>
          </a:p>
        </p:txBody>
      </p:sp>
      <p:sp>
        <p:nvSpPr>
          <p:cNvPr id="16" name="椭圆 15"/>
          <p:cNvSpPr/>
          <p:nvPr/>
        </p:nvSpPr>
        <p:spPr>
          <a:xfrm>
            <a:off x="4645660" y="501015"/>
            <a:ext cx="2657475" cy="250444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icrosoft YaHei" panose="020B0503020204020204" pitchFamily="34" charset="-122"/>
            </a:endParaRPr>
          </a:p>
        </p:txBody>
      </p:sp>
      <p:grpSp>
        <p:nvGrpSpPr>
          <p:cNvPr id="25" name="组合 24"/>
          <p:cNvGrpSpPr/>
          <p:nvPr/>
        </p:nvGrpSpPr>
        <p:grpSpPr bwMode="auto">
          <a:xfrm>
            <a:off x="5440045" y="1319530"/>
            <a:ext cx="1540510" cy="1290986"/>
            <a:chOff x="4862685" y="2533650"/>
            <a:chExt cx="1823512" cy="1903186"/>
          </a:xfrm>
          <a:noFill/>
        </p:grpSpPr>
        <p:sp>
          <p:nvSpPr>
            <p:cNvPr id="26" name="椭圆 25"/>
            <p:cNvSpPr/>
            <p:nvPr/>
          </p:nvSpPr>
          <p:spPr>
            <a:xfrm>
              <a:off x="4862685" y="2533650"/>
              <a:ext cx="1823512" cy="1902573"/>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Microsoft YaHei" panose="020B0503020204020204" pitchFamily="34" charset="-122"/>
              </a:endParaRPr>
            </a:p>
          </p:txBody>
        </p:sp>
        <p:sp>
          <p:nvSpPr>
            <p:cNvPr id="27" name="Freeform 7"/>
            <p:cNvSpPr>
              <a:spLocks noChangeAspect="1" noEditPoints="1"/>
            </p:cNvSpPr>
            <p:nvPr/>
          </p:nvSpPr>
          <p:spPr bwMode="auto">
            <a:xfrm>
              <a:off x="5599285" y="3172883"/>
              <a:ext cx="774700" cy="575733"/>
            </a:xfrm>
            <a:custGeom>
              <a:avLst/>
              <a:gdLst>
                <a:gd name="T0" fmla="*/ 485 w 527"/>
                <a:gd name="T1" fmla="*/ 294 h 394"/>
                <a:gd name="T2" fmla="*/ 42 w 527"/>
                <a:gd name="T3" fmla="*/ 294 h 394"/>
                <a:gd name="T4" fmla="*/ 9 w 527"/>
                <a:gd name="T5" fmla="*/ 359 h 394"/>
                <a:gd name="T6" fmla="*/ 518 w 527"/>
                <a:gd name="T7" fmla="*/ 359 h 394"/>
                <a:gd name="T8" fmla="*/ 485 w 527"/>
                <a:gd name="T9" fmla="*/ 294 h 394"/>
                <a:gd name="T10" fmla="*/ 208 w 527"/>
                <a:gd name="T11" fmla="*/ 343 h 394"/>
                <a:gd name="T12" fmla="*/ 222 w 527"/>
                <a:gd name="T13" fmla="*/ 317 h 394"/>
                <a:gd name="T14" fmla="*/ 307 w 527"/>
                <a:gd name="T15" fmla="*/ 317 h 394"/>
                <a:gd name="T16" fmla="*/ 319 w 527"/>
                <a:gd name="T17" fmla="*/ 343 h 394"/>
                <a:gd name="T18" fmla="*/ 208 w 527"/>
                <a:gd name="T19" fmla="*/ 343 h 394"/>
                <a:gd name="T20" fmla="*/ 478 w 527"/>
                <a:gd name="T21" fmla="*/ 280 h 394"/>
                <a:gd name="T22" fmla="*/ 478 w 527"/>
                <a:gd name="T23" fmla="*/ 278 h 394"/>
                <a:gd name="T24" fmla="*/ 478 w 527"/>
                <a:gd name="T25" fmla="*/ 277 h 394"/>
                <a:gd name="T26" fmla="*/ 478 w 527"/>
                <a:gd name="T27" fmla="*/ 12 h 394"/>
                <a:gd name="T28" fmla="*/ 465 w 527"/>
                <a:gd name="T29" fmla="*/ 0 h 394"/>
                <a:gd name="T30" fmla="*/ 62 w 527"/>
                <a:gd name="T31" fmla="*/ 0 h 394"/>
                <a:gd name="T32" fmla="*/ 49 w 527"/>
                <a:gd name="T33" fmla="*/ 12 h 394"/>
                <a:gd name="T34" fmla="*/ 49 w 527"/>
                <a:gd name="T35" fmla="*/ 277 h 394"/>
                <a:gd name="T36" fmla="*/ 50 w 527"/>
                <a:gd name="T37" fmla="*/ 278 h 394"/>
                <a:gd name="T38" fmla="*/ 49 w 527"/>
                <a:gd name="T39" fmla="*/ 280 h 394"/>
                <a:gd name="T40" fmla="*/ 49 w 527"/>
                <a:gd name="T41" fmla="*/ 280 h 394"/>
                <a:gd name="T42" fmla="*/ 478 w 527"/>
                <a:gd name="T43" fmla="*/ 280 h 394"/>
                <a:gd name="T44" fmla="*/ 447 w 527"/>
                <a:gd name="T45" fmla="*/ 259 h 394"/>
                <a:gd name="T46" fmla="*/ 80 w 527"/>
                <a:gd name="T47" fmla="*/ 259 h 394"/>
                <a:gd name="T48" fmla="*/ 80 w 527"/>
                <a:gd name="T49" fmla="*/ 30 h 394"/>
                <a:gd name="T50" fmla="*/ 447 w 527"/>
                <a:gd name="T51" fmla="*/ 30 h 394"/>
                <a:gd name="T52" fmla="*/ 447 w 527"/>
                <a:gd name="T53" fmla="*/ 259 h 394"/>
                <a:gd name="T54" fmla="*/ 526 w 527"/>
                <a:gd name="T55" fmla="*/ 373 h 394"/>
                <a:gd name="T56" fmla="*/ 1 w 527"/>
                <a:gd name="T57" fmla="*/ 373 h 394"/>
                <a:gd name="T58" fmla="*/ 0 w 527"/>
                <a:gd name="T59" fmla="*/ 376 h 394"/>
                <a:gd name="T60" fmla="*/ 12 w 527"/>
                <a:gd name="T61" fmla="*/ 394 h 394"/>
                <a:gd name="T62" fmla="*/ 515 w 527"/>
                <a:gd name="T63" fmla="*/ 394 h 394"/>
                <a:gd name="T64" fmla="*/ 527 w 527"/>
                <a:gd name="T65" fmla="*/ 376 h 394"/>
                <a:gd name="T66" fmla="*/ 526 w 527"/>
                <a:gd name="T67" fmla="*/ 37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7" h="394">
                  <a:moveTo>
                    <a:pt x="485" y="294"/>
                  </a:moveTo>
                  <a:cubicBezTo>
                    <a:pt x="42" y="294"/>
                    <a:pt x="42" y="294"/>
                    <a:pt x="42" y="294"/>
                  </a:cubicBezTo>
                  <a:cubicBezTo>
                    <a:pt x="9" y="359"/>
                    <a:pt x="9" y="359"/>
                    <a:pt x="9" y="359"/>
                  </a:cubicBezTo>
                  <a:cubicBezTo>
                    <a:pt x="518" y="359"/>
                    <a:pt x="518" y="359"/>
                    <a:pt x="518" y="359"/>
                  </a:cubicBezTo>
                  <a:lnTo>
                    <a:pt x="485" y="294"/>
                  </a:lnTo>
                  <a:close/>
                  <a:moveTo>
                    <a:pt x="208" y="343"/>
                  </a:moveTo>
                  <a:cubicBezTo>
                    <a:pt x="222" y="317"/>
                    <a:pt x="222" y="317"/>
                    <a:pt x="222" y="317"/>
                  </a:cubicBezTo>
                  <a:cubicBezTo>
                    <a:pt x="307" y="317"/>
                    <a:pt x="307" y="317"/>
                    <a:pt x="307" y="317"/>
                  </a:cubicBezTo>
                  <a:cubicBezTo>
                    <a:pt x="319" y="343"/>
                    <a:pt x="319" y="343"/>
                    <a:pt x="319" y="343"/>
                  </a:cubicBezTo>
                  <a:lnTo>
                    <a:pt x="208" y="343"/>
                  </a:lnTo>
                  <a:close/>
                  <a:moveTo>
                    <a:pt x="478" y="280"/>
                  </a:moveTo>
                  <a:cubicBezTo>
                    <a:pt x="478" y="279"/>
                    <a:pt x="478" y="279"/>
                    <a:pt x="478" y="278"/>
                  </a:cubicBezTo>
                  <a:cubicBezTo>
                    <a:pt x="478" y="278"/>
                    <a:pt x="478" y="278"/>
                    <a:pt x="478" y="277"/>
                  </a:cubicBezTo>
                  <a:cubicBezTo>
                    <a:pt x="478" y="12"/>
                    <a:pt x="478" y="12"/>
                    <a:pt x="478" y="12"/>
                  </a:cubicBezTo>
                  <a:cubicBezTo>
                    <a:pt x="478" y="5"/>
                    <a:pt x="472" y="0"/>
                    <a:pt x="465" y="0"/>
                  </a:cubicBezTo>
                  <a:cubicBezTo>
                    <a:pt x="62" y="0"/>
                    <a:pt x="62" y="0"/>
                    <a:pt x="62" y="0"/>
                  </a:cubicBezTo>
                  <a:cubicBezTo>
                    <a:pt x="55" y="0"/>
                    <a:pt x="49" y="5"/>
                    <a:pt x="49" y="12"/>
                  </a:cubicBezTo>
                  <a:cubicBezTo>
                    <a:pt x="49" y="277"/>
                    <a:pt x="49" y="277"/>
                    <a:pt x="49" y="277"/>
                  </a:cubicBezTo>
                  <a:cubicBezTo>
                    <a:pt x="49" y="278"/>
                    <a:pt x="50" y="278"/>
                    <a:pt x="50" y="278"/>
                  </a:cubicBezTo>
                  <a:cubicBezTo>
                    <a:pt x="50" y="279"/>
                    <a:pt x="49" y="279"/>
                    <a:pt x="49" y="280"/>
                  </a:cubicBezTo>
                  <a:cubicBezTo>
                    <a:pt x="49" y="280"/>
                    <a:pt x="49" y="280"/>
                    <a:pt x="49" y="280"/>
                  </a:cubicBezTo>
                  <a:cubicBezTo>
                    <a:pt x="478" y="280"/>
                    <a:pt x="478" y="280"/>
                    <a:pt x="478" y="280"/>
                  </a:cubicBezTo>
                  <a:close/>
                  <a:moveTo>
                    <a:pt x="447" y="259"/>
                  </a:moveTo>
                  <a:cubicBezTo>
                    <a:pt x="80" y="259"/>
                    <a:pt x="80" y="259"/>
                    <a:pt x="80" y="259"/>
                  </a:cubicBezTo>
                  <a:cubicBezTo>
                    <a:pt x="80" y="30"/>
                    <a:pt x="80" y="30"/>
                    <a:pt x="80" y="30"/>
                  </a:cubicBezTo>
                  <a:cubicBezTo>
                    <a:pt x="447" y="30"/>
                    <a:pt x="447" y="30"/>
                    <a:pt x="447" y="30"/>
                  </a:cubicBezTo>
                  <a:lnTo>
                    <a:pt x="447" y="259"/>
                  </a:lnTo>
                  <a:close/>
                  <a:moveTo>
                    <a:pt x="526" y="373"/>
                  </a:moveTo>
                  <a:cubicBezTo>
                    <a:pt x="1" y="373"/>
                    <a:pt x="1" y="373"/>
                    <a:pt x="1" y="373"/>
                  </a:cubicBezTo>
                  <a:cubicBezTo>
                    <a:pt x="0" y="376"/>
                    <a:pt x="0" y="376"/>
                    <a:pt x="0" y="376"/>
                  </a:cubicBezTo>
                  <a:cubicBezTo>
                    <a:pt x="0" y="382"/>
                    <a:pt x="6" y="394"/>
                    <a:pt x="12" y="394"/>
                  </a:cubicBezTo>
                  <a:cubicBezTo>
                    <a:pt x="515" y="394"/>
                    <a:pt x="515" y="394"/>
                    <a:pt x="515" y="394"/>
                  </a:cubicBezTo>
                  <a:cubicBezTo>
                    <a:pt x="521" y="394"/>
                    <a:pt x="527" y="382"/>
                    <a:pt x="527" y="376"/>
                  </a:cubicBezTo>
                  <a:lnTo>
                    <a:pt x="526" y="373"/>
                  </a:lnTo>
                  <a:close/>
                </a:path>
              </a:pathLst>
            </a:custGeom>
            <a:grpFill/>
            <a:ln>
              <a:solidFill>
                <a:schemeClr val="bg1"/>
              </a:solidFill>
            </a:ln>
          </p:spPr>
          <p:txBody>
            <a:bodyPr/>
            <a:lstStyle/>
            <a:p>
              <a:pPr defTabSz="783590" eaLnBrk="1" fontAlgn="auto" hangingPunct="1">
                <a:spcBef>
                  <a:spcPts val="0"/>
                </a:spcBef>
                <a:spcAft>
                  <a:spcPts val="0"/>
                </a:spcAft>
                <a:defRPr/>
              </a:pPr>
              <a:endParaRPr lang="zh-CN" altLang="en-US" sz="1800" kern="0">
                <a:solidFill>
                  <a:srgbClr val="464646"/>
                </a:solidFill>
                <a:latin typeface="Microsoft YaHei" panose="020B0503020204020204" pitchFamily="34" charset="-122"/>
                <a:ea typeface="+mn-ea"/>
              </a:endParaRPr>
            </a:p>
          </p:txBody>
        </p:sp>
        <p:sp>
          <p:nvSpPr>
            <p:cNvPr id="49170" name="文本框 27"/>
            <p:cNvSpPr txBox="1">
              <a:spLocks noChangeArrowheads="1"/>
            </p:cNvSpPr>
            <p:nvPr/>
          </p:nvSpPr>
          <p:spPr bwMode="auto">
            <a:xfrm>
              <a:off x="5345272" y="3939754"/>
              <a:ext cx="1340537" cy="497082"/>
            </a:xfrm>
            <a:prstGeom prst="rect">
              <a:avLst/>
            </a:prstGeom>
            <a:grpFill/>
            <a:ln w="9525">
              <a:noFill/>
              <a:miter lim="800000"/>
            </a:ln>
          </p:spPr>
          <p:txBody>
            <a:bodyPr wrap="square">
              <a:spAutoFit/>
            </a:bodyPr>
            <a:lstStyle>
              <a:lvl1pPr>
                <a:defRPr sz="1300">
                  <a:solidFill>
                    <a:schemeClr val="tx1"/>
                  </a:solidFill>
                  <a:latin typeface="Arial" panose="020B0604020202020204" pitchFamily="34" charset="0"/>
                  <a:ea typeface="Microsoft YaHei" panose="020B0503020204020204" pitchFamily="34" charset="-122"/>
                </a:defRPr>
              </a:lvl1pPr>
              <a:lvl2pPr marL="742950" indent="-285750">
                <a:defRPr sz="1300">
                  <a:solidFill>
                    <a:schemeClr val="tx1"/>
                  </a:solidFill>
                  <a:latin typeface="Arial" panose="020B0604020202020204" pitchFamily="34" charset="0"/>
                  <a:ea typeface="Microsoft YaHei" panose="020B0503020204020204" pitchFamily="34" charset="-122"/>
                </a:defRPr>
              </a:lvl2pPr>
              <a:lvl3pPr marL="1143000" indent="-228600">
                <a:defRPr sz="1300">
                  <a:solidFill>
                    <a:schemeClr val="tx1"/>
                  </a:solidFill>
                  <a:latin typeface="Arial" panose="020B0604020202020204" pitchFamily="34" charset="0"/>
                  <a:ea typeface="Microsoft YaHei" panose="020B0503020204020204" pitchFamily="34" charset="-122"/>
                </a:defRPr>
              </a:lvl3pPr>
              <a:lvl4pPr marL="1600200" indent="-228600">
                <a:defRPr sz="1300">
                  <a:solidFill>
                    <a:schemeClr val="tx1"/>
                  </a:solidFill>
                  <a:latin typeface="Arial" panose="020B0604020202020204" pitchFamily="34" charset="0"/>
                  <a:ea typeface="Microsoft YaHei" panose="020B0503020204020204" pitchFamily="34" charset="-122"/>
                </a:defRPr>
              </a:lvl4pPr>
              <a:lvl5pPr marL="2057400" indent="-228600">
                <a:defRPr sz="1300">
                  <a:solidFill>
                    <a:schemeClr val="tx1"/>
                  </a:solidFill>
                  <a:latin typeface="Arial" panose="020B0604020202020204" pitchFamily="34" charset="0"/>
                  <a:ea typeface="Microsoft YaHei"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Microsoft YaHei"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Microsoft YaHei"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Microsoft YaHei"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Microsoft YaHei" panose="020B0503020204020204" pitchFamily="34" charset="-122"/>
                </a:defRPr>
              </a:lvl9pPr>
            </a:lstStyle>
            <a:p>
              <a:pPr eaLnBrk="1" fontAlgn="auto" hangingPunct="1">
                <a:spcBef>
                  <a:spcPts val="0"/>
                </a:spcBef>
                <a:spcAft>
                  <a:spcPts val="0"/>
                </a:spcAft>
                <a:defRPr/>
              </a:pPr>
              <a:r>
                <a:rPr lang="zh-CN" altLang="en-US" sz="1600">
                  <a:solidFill>
                    <a:schemeClr val="bg1"/>
                  </a:solidFill>
                  <a:latin typeface="Microsoft YaHei" panose="020B0503020204020204" pitchFamily="34" charset="-122"/>
                </a:rPr>
                <a:t>研究目标</a:t>
              </a:r>
              <a:endParaRPr lang="zh-CN" altLang="en-US" sz="1600">
                <a:solidFill>
                  <a:schemeClr val="bg1"/>
                </a:solidFill>
                <a:latin typeface="Microsoft YaHei" panose="020B0503020204020204" pitchFamily="34" charset="-122"/>
              </a:endParaRPr>
            </a:p>
          </p:txBody>
        </p:sp>
      </p:grpSp>
      <p:grpSp>
        <p:nvGrpSpPr>
          <p:cNvPr id="29" name="组合 28"/>
          <p:cNvGrpSpPr/>
          <p:nvPr/>
        </p:nvGrpSpPr>
        <p:grpSpPr>
          <a:xfrm>
            <a:off x="7125335" y="697230"/>
            <a:ext cx="1371600" cy="694690"/>
            <a:chOff x="7088735" y="1258060"/>
            <a:chExt cx="1259840" cy="925917"/>
          </a:xfrm>
          <a:solidFill>
            <a:schemeClr val="accent6">
              <a:lumMod val="75000"/>
            </a:schemeClr>
          </a:solidFill>
        </p:grpSpPr>
        <p:grpSp>
          <p:nvGrpSpPr>
            <p:cNvPr id="30" name="组合 29"/>
            <p:cNvGrpSpPr/>
            <p:nvPr/>
          </p:nvGrpSpPr>
          <p:grpSpPr>
            <a:xfrm rot="1291582">
              <a:off x="7181637" y="1258060"/>
              <a:ext cx="792088" cy="925917"/>
              <a:chOff x="6744072" y="893003"/>
              <a:chExt cx="792088" cy="925917"/>
            </a:xfrm>
            <a:grpFill/>
          </p:grpSpPr>
          <p:sp>
            <p:nvSpPr>
              <p:cNvPr id="32" name="流程图: 联系 31"/>
              <p:cNvSpPr/>
              <p:nvPr/>
            </p:nvSpPr>
            <p:spPr>
              <a:xfrm>
                <a:off x="6744072" y="893003"/>
                <a:ext cx="792088" cy="792088"/>
              </a:xfrm>
              <a:prstGeom prst="flowChartConnector">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Microsoft YaHei" panose="020B0503020204020204" pitchFamily="34" charset="-122"/>
                </a:endParaRPr>
              </a:p>
            </p:txBody>
          </p:sp>
          <p:sp>
            <p:nvSpPr>
              <p:cNvPr id="33" name="等腰三角形 32"/>
              <p:cNvSpPr/>
              <p:nvPr/>
            </p:nvSpPr>
            <p:spPr>
              <a:xfrm rot="11236714">
                <a:off x="6940431" y="1651076"/>
                <a:ext cx="216024" cy="167844"/>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Microsoft YaHei" panose="020B0503020204020204" pitchFamily="34" charset="-122"/>
                </a:endParaRPr>
              </a:p>
            </p:txBody>
          </p:sp>
        </p:grpSp>
        <p:sp>
          <p:nvSpPr>
            <p:cNvPr id="31" name="文本框 28"/>
            <p:cNvSpPr txBox="1"/>
            <p:nvPr/>
          </p:nvSpPr>
          <p:spPr>
            <a:xfrm>
              <a:off x="7088735" y="1526277"/>
              <a:ext cx="1259840" cy="326695"/>
            </a:xfrm>
            <a:prstGeom prst="rect">
              <a:avLst/>
            </a:prstGeom>
            <a:noFill/>
          </p:spPr>
          <p:txBody>
            <a:bodyPr wrap="square">
              <a:spAutoFit/>
            </a:bodyPr>
            <a:lstStyle/>
            <a:p>
              <a:pPr algn="l" eaLnBrk="1" fontAlgn="auto" hangingPunct="1">
                <a:spcBef>
                  <a:spcPts val="0"/>
                </a:spcBef>
                <a:spcAft>
                  <a:spcPts val="0"/>
                </a:spcAft>
                <a:defRPr/>
              </a:pPr>
              <a:r>
                <a:rPr lang="zh-CN" altLang="en-US" sz="1000">
                  <a:solidFill>
                    <a:schemeClr val="bg1"/>
                  </a:solidFill>
                  <a:latin typeface="Microsoft YaHei" panose="020B0503020204020204" pitchFamily="34" charset="-122"/>
                  <a:ea typeface="Microsoft YaHei" panose="020B0503020204020204" pitchFamily="34" charset="-122"/>
                  <a:sym typeface="+mn-ea"/>
                </a:rPr>
                <a:t>自然语言处理</a:t>
              </a:r>
              <a:endParaRPr lang="zh-CN" altLang="en-US" sz="1000" dirty="0">
                <a:solidFill>
                  <a:schemeClr val="bg1"/>
                </a:solidFill>
                <a:latin typeface="Microsoft YaHei" panose="020B0503020204020204" pitchFamily="34" charset="-122"/>
                <a:ea typeface="Microsoft YaHei" panose="020B0503020204020204" pitchFamily="34" charset="-122"/>
                <a:sym typeface="+mn-ea"/>
              </a:endParaRPr>
            </a:p>
          </p:txBody>
        </p:sp>
      </p:grpSp>
      <p:grpSp>
        <p:nvGrpSpPr>
          <p:cNvPr id="34" name="组合 33"/>
          <p:cNvGrpSpPr/>
          <p:nvPr/>
        </p:nvGrpSpPr>
        <p:grpSpPr>
          <a:xfrm>
            <a:off x="4476497" y="1239642"/>
            <a:ext cx="1150786" cy="803275"/>
            <a:chOff x="3749810" y="2591830"/>
            <a:chExt cx="1534376" cy="1071033"/>
          </a:xfrm>
          <a:solidFill>
            <a:schemeClr val="accent6">
              <a:lumMod val="75000"/>
            </a:schemeClr>
          </a:solidFill>
        </p:grpSpPr>
        <p:grpSp>
          <p:nvGrpSpPr>
            <p:cNvPr id="35" name="组合 34"/>
            <p:cNvGrpSpPr/>
            <p:nvPr/>
          </p:nvGrpSpPr>
          <p:grpSpPr>
            <a:xfrm rot="18172526">
              <a:off x="4020953" y="2399631"/>
              <a:ext cx="1071033" cy="1455432"/>
              <a:chOff x="6744072" y="893003"/>
              <a:chExt cx="1071033" cy="1455432"/>
            </a:xfrm>
            <a:grpFill/>
          </p:grpSpPr>
          <p:sp>
            <p:nvSpPr>
              <p:cNvPr id="37" name="流程图: 联系 36"/>
              <p:cNvSpPr/>
              <p:nvPr/>
            </p:nvSpPr>
            <p:spPr>
              <a:xfrm>
                <a:off x="6744072" y="893003"/>
                <a:ext cx="1071033" cy="1391068"/>
              </a:xfrm>
              <a:prstGeom prst="flowChartConnector">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Microsoft YaHei" panose="020B0503020204020204" pitchFamily="34" charset="-122"/>
                </a:endParaRPr>
              </a:p>
            </p:txBody>
          </p:sp>
          <p:sp>
            <p:nvSpPr>
              <p:cNvPr id="38" name="等腰三角形 37"/>
              <p:cNvSpPr/>
              <p:nvPr/>
            </p:nvSpPr>
            <p:spPr>
              <a:xfrm rot="11236714">
                <a:off x="6939672" y="2180591"/>
                <a:ext cx="216024" cy="167844"/>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Microsoft YaHei" panose="020B0503020204020204" pitchFamily="34" charset="-122"/>
                </a:endParaRPr>
              </a:p>
            </p:txBody>
          </p:sp>
        </p:grpSp>
        <p:sp>
          <p:nvSpPr>
            <p:cNvPr id="36" name="文本框 29"/>
            <p:cNvSpPr txBox="1"/>
            <p:nvPr/>
          </p:nvSpPr>
          <p:spPr>
            <a:xfrm>
              <a:off x="3749810" y="2949906"/>
              <a:ext cx="1429168" cy="326813"/>
            </a:xfrm>
            <a:prstGeom prst="rect">
              <a:avLst/>
            </a:prstGeom>
            <a:noFill/>
          </p:spPr>
          <p:txBody>
            <a:bodyPr wrap="none">
              <a:spAutoFit/>
            </a:bodyPr>
            <a:lstStyle/>
            <a:p>
              <a:pPr algn="l" eaLnBrk="1" fontAlgn="auto" hangingPunct="1">
                <a:spcBef>
                  <a:spcPts val="0"/>
                </a:spcBef>
                <a:spcAft>
                  <a:spcPts val="0"/>
                </a:spcAft>
                <a:defRPr/>
              </a:pPr>
              <a:r>
                <a:rPr lang="zh-CN" altLang="en-US" sz="1000">
                  <a:solidFill>
                    <a:schemeClr val="bg1"/>
                  </a:solidFill>
                  <a:latin typeface="Microsoft YaHei" panose="020B0503020204020204" pitchFamily="34" charset="-122"/>
                  <a:ea typeface="Microsoft YaHei" panose="020B0503020204020204" pitchFamily="34" charset="-122"/>
                  <a:sym typeface="+mn-ea"/>
                </a:rPr>
                <a:t>图像和视频理解</a:t>
              </a:r>
              <a:endParaRPr lang="zh-CN" altLang="en-US" sz="100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27660" name="矩形 39"/>
          <p:cNvSpPr>
            <a:spLocks noChangeArrowheads="1"/>
          </p:cNvSpPr>
          <p:nvPr/>
        </p:nvSpPr>
        <p:spPr bwMode="auto">
          <a:xfrm>
            <a:off x="755650" y="3005455"/>
            <a:ext cx="76327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50000"/>
              </a:lnSpc>
            </a:pPr>
            <a:r>
              <a:rPr lang="zh-CN" altLang="en-US" sz="1200">
                <a:solidFill>
                  <a:schemeClr val="bg1"/>
                </a:solidFill>
                <a:latin typeface="Microsoft YaHei" panose="020B0503020204020204" pitchFamily="34" charset="-122"/>
                <a:ea typeface="Microsoft YaHei" panose="020B0503020204020204" pitchFamily="34" charset="-122"/>
              </a:rPr>
              <a:t>本文概述了一种利用图像和视频理解(主要基于深度学习)和自然语言处理的</a:t>
            </a:r>
            <a:r>
              <a:rPr lang="zh-CN" altLang="en-US" sz="1200">
                <a:solidFill>
                  <a:schemeClr val="bg1"/>
                </a:solidFill>
                <a:latin typeface="Microsoft YaHei" panose="020B0503020204020204" pitchFamily="34" charset="-122"/>
                <a:ea typeface="Microsoft YaHei" panose="020B0503020204020204" pitchFamily="34" charset="-122"/>
                <a:sym typeface="+mn-ea"/>
              </a:rPr>
              <a:t>V</a:t>
            </a:r>
            <a:r>
              <a:rPr lang="en-US" altLang="zh-CN" sz="1200">
                <a:solidFill>
                  <a:schemeClr val="bg1"/>
                </a:solidFill>
                <a:latin typeface="Microsoft YaHei" panose="020B0503020204020204" pitchFamily="34" charset="-122"/>
                <a:ea typeface="Microsoft YaHei" panose="020B0503020204020204" pitchFamily="34" charset="-122"/>
                <a:sym typeface="+mn-ea"/>
              </a:rPr>
              <a:t>isual </a:t>
            </a:r>
            <a:r>
              <a:rPr lang="zh-CN" altLang="en-US" sz="1200">
                <a:solidFill>
                  <a:schemeClr val="bg1"/>
                </a:solidFill>
                <a:latin typeface="Microsoft YaHei" panose="020B0503020204020204" pitchFamily="34" charset="-122"/>
                <a:ea typeface="Microsoft YaHei" panose="020B0503020204020204" pitchFamily="34" charset="-122"/>
                <a:sym typeface="+mn-ea"/>
              </a:rPr>
              <a:t>S</a:t>
            </a:r>
            <a:r>
              <a:rPr lang="en-US" altLang="zh-CN" sz="1200">
                <a:solidFill>
                  <a:schemeClr val="bg1"/>
                </a:solidFill>
                <a:latin typeface="Microsoft YaHei" panose="020B0503020204020204" pitchFamily="34" charset="-122"/>
                <a:ea typeface="Microsoft YaHei" panose="020B0503020204020204" pitchFamily="34" charset="-122"/>
                <a:sym typeface="+mn-ea"/>
              </a:rPr>
              <a:t>emantics </a:t>
            </a:r>
            <a:r>
              <a:rPr lang="zh-CN" altLang="en-US" sz="1200">
                <a:solidFill>
                  <a:schemeClr val="bg1"/>
                </a:solidFill>
                <a:latin typeface="Microsoft YaHei" panose="020B0503020204020204" pitchFamily="34" charset="-122"/>
                <a:ea typeface="Microsoft YaHei" panose="020B0503020204020204" pitchFamily="34" charset="-122"/>
                <a:sym typeface="+mn-ea"/>
              </a:rPr>
              <a:t>L</a:t>
            </a:r>
            <a:r>
              <a:rPr lang="en-US" altLang="zh-CN" sz="1200">
                <a:solidFill>
                  <a:schemeClr val="bg1"/>
                </a:solidFill>
                <a:latin typeface="Microsoft YaHei" panose="020B0503020204020204" pitchFamily="34" charset="-122"/>
                <a:ea typeface="Microsoft YaHei" panose="020B0503020204020204" pitchFamily="34" charset="-122"/>
                <a:sym typeface="+mn-ea"/>
              </a:rPr>
              <a:t>earning</a:t>
            </a:r>
            <a:r>
              <a:rPr lang="zh-CN" altLang="en-US" sz="1200">
                <a:solidFill>
                  <a:schemeClr val="bg1"/>
                </a:solidFill>
                <a:latin typeface="Microsoft YaHei" panose="020B0503020204020204" pitchFamily="34" charset="-122"/>
                <a:ea typeface="Microsoft YaHei" panose="020B0503020204020204" pitchFamily="34" charset="-122"/>
              </a:rPr>
              <a:t>方法设计。通过从每个视觉输出图像中识别各种</a:t>
            </a:r>
            <a:r>
              <a:rPr lang="zh-CN" altLang="en-US" sz="1200">
                <a:solidFill>
                  <a:schemeClr val="bg1"/>
                </a:solidFill>
                <a:latin typeface="Microsoft YaHei" panose="020B0503020204020204" pitchFamily="34" charset="-122"/>
                <a:ea typeface="Microsoft YaHei" panose="020B0503020204020204" pitchFamily="34" charset="-122"/>
                <a:sym typeface="+mn-ea"/>
              </a:rPr>
              <a:t>视觉元素的标签</a:t>
            </a:r>
            <a:r>
              <a:rPr lang="zh-CN" altLang="en-US" sz="1200">
                <a:solidFill>
                  <a:schemeClr val="bg1"/>
                </a:solidFill>
                <a:latin typeface="Microsoft YaHei" panose="020B0503020204020204" pitchFamily="34" charset="-122"/>
                <a:ea typeface="Microsoft YaHei" panose="020B0503020204020204" pitchFamily="34" charset="-122"/>
              </a:rPr>
              <a:t>(不仅是视觉物体的名称，还包括它们的属性，包括与其他物体的空间关系，以及场景类型)来学习视觉语义，以及从多个视频视觉输出的时间序列推断这些元素之间的时间关系和相互作用。然后，该方法通过从所有学习到的视觉元素标签组成简短的自然语言句子来生成语义描述。此描述可用于支持从软件分类中受益的应用程序。</a:t>
            </a:r>
            <a:endParaRPr lang="zh-CN" altLang="en-US" sz="1200">
              <a:solidFill>
                <a:schemeClr val="bg1"/>
              </a:solidFill>
              <a:latin typeface="Microsoft YaHei" panose="020B0503020204020204" pitchFamily="34" charset="-122"/>
              <a:ea typeface="Microsoft YaHei" panose="020B0503020204020204" pitchFamily="34" charset="-122"/>
            </a:endParaRPr>
          </a:p>
        </p:txBody>
      </p:sp>
      <p:pic>
        <p:nvPicPr>
          <p:cNvPr id="27658" name="图片 4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文本框 42"/>
          <p:cNvSpPr txBox="1"/>
          <p:nvPr/>
        </p:nvSpPr>
        <p:spPr>
          <a:xfrm>
            <a:off x="411163" y="371475"/>
            <a:ext cx="1760537" cy="338138"/>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rPr>
              <a:t>研究目标</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2" name="文本框 1"/>
          <p:cNvSpPr txBox="1"/>
          <p:nvPr/>
        </p:nvSpPr>
        <p:spPr>
          <a:xfrm>
            <a:off x="2390140" y="852170"/>
            <a:ext cx="1173480" cy="291465"/>
          </a:xfrm>
          <a:prstGeom prst="rect">
            <a:avLst/>
          </a:prstGeom>
          <a:noFill/>
        </p:spPr>
        <p:txBody>
          <a:bodyPr wrap="none" rtlCol="0" anchor="t">
            <a:spAutoFit/>
          </a:bodyPr>
          <a:p>
            <a:r>
              <a:rPr lang="zh-CN" altLang="en-US">
                <a:solidFill>
                  <a:schemeClr val="bg1"/>
                </a:solidFill>
                <a:latin typeface="Microsoft YaHei" panose="020B0503020204020204" pitchFamily="34" charset="-122"/>
                <a:ea typeface="Microsoft YaHei" panose="020B0503020204020204" pitchFamily="34" charset="-122"/>
                <a:sym typeface="+mn-ea"/>
              </a:rPr>
              <a:t>视觉输出图像</a:t>
            </a:r>
            <a:endParaRPr lang="zh-CN" altLang="en-US"/>
          </a:p>
        </p:txBody>
      </p:sp>
      <p:sp>
        <p:nvSpPr>
          <p:cNvPr id="3" name="文本框 2"/>
          <p:cNvSpPr txBox="1"/>
          <p:nvPr/>
        </p:nvSpPr>
        <p:spPr>
          <a:xfrm>
            <a:off x="2307590" y="1216660"/>
            <a:ext cx="1338580" cy="291465"/>
          </a:xfrm>
          <a:prstGeom prst="rect">
            <a:avLst/>
          </a:prstGeom>
          <a:noFill/>
        </p:spPr>
        <p:txBody>
          <a:bodyPr wrap="none" rtlCol="0" anchor="t">
            <a:spAutoFit/>
          </a:bodyPr>
          <a:p>
            <a:r>
              <a:rPr lang="zh-CN" altLang="en-US">
                <a:solidFill>
                  <a:schemeClr val="bg1"/>
                </a:solidFill>
                <a:latin typeface="Microsoft YaHei" panose="020B0503020204020204" pitchFamily="34" charset="-122"/>
                <a:ea typeface="Microsoft YaHei" panose="020B0503020204020204" pitchFamily="34" charset="-122"/>
                <a:sym typeface="+mn-ea"/>
              </a:rPr>
              <a:t>视觉元素的标签</a:t>
            </a:r>
            <a:endParaRPr lang="zh-CN" altLang="en-US"/>
          </a:p>
        </p:txBody>
      </p:sp>
      <p:sp>
        <p:nvSpPr>
          <p:cNvPr id="4" name="文本框 3"/>
          <p:cNvSpPr txBox="1"/>
          <p:nvPr/>
        </p:nvSpPr>
        <p:spPr>
          <a:xfrm>
            <a:off x="2390140" y="1661160"/>
            <a:ext cx="1173480" cy="291465"/>
          </a:xfrm>
          <a:prstGeom prst="rect">
            <a:avLst/>
          </a:prstGeom>
          <a:noFill/>
        </p:spPr>
        <p:txBody>
          <a:bodyPr wrap="none" rtlCol="0" anchor="t">
            <a:spAutoFit/>
          </a:bodyPr>
          <a:p>
            <a:r>
              <a:rPr lang="zh-CN" altLang="en-US">
                <a:solidFill>
                  <a:schemeClr val="bg1"/>
                </a:solidFill>
                <a:latin typeface="Microsoft YaHei" panose="020B0503020204020204" pitchFamily="34" charset="-122"/>
                <a:ea typeface="Microsoft YaHei" panose="020B0503020204020204" pitchFamily="34" charset="-122"/>
                <a:sym typeface="+mn-ea"/>
              </a:rPr>
              <a:t>学习视觉语义</a:t>
            </a:r>
            <a:endParaRPr lang="zh-CN" altLang="en-US"/>
          </a:p>
        </p:txBody>
      </p:sp>
      <p:sp>
        <p:nvSpPr>
          <p:cNvPr id="5" name="文本框 4"/>
          <p:cNvSpPr txBox="1"/>
          <p:nvPr/>
        </p:nvSpPr>
        <p:spPr>
          <a:xfrm>
            <a:off x="1977390" y="2030730"/>
            <a:ext cx="1998980" cy="291465"/>
          </a:xfrm>
          <a:prstGeom prst="rect">
            <a:avLst/>
          </a:prstGeom>
          <a:noFill/>
        </p:spPr>
        <p:txBody>
          <a:bodyPr wrap="none" rtlCol="0" anchor="t">
            <a:spAutoFit/>
          </a:bodyPr>
          <a:p>
            <a:pPr algn="l"/>
            <a:r>
              <a:rPr lang="zh-CN" altLang="en-US">
                <a:solidFill>
                  <a:schemeClr val="bg1"/>
                </a:solidFill>
                <a:latin typeface="Microsoft YaHei" panose="020B0503020204020204" pitchFamily="34" charset="-122"/>
                <a:ea typeface="Microsoft YaHei" panose="020B0503020204020204" pitchFamily="34" charset="-122"/>
                <a:sym typeface="+mn-ea"/>
              </a:rPr>
              <a:t>推断时间关系和相互作用</a:t>
            </a:r>
            <a:endParaRPr lang="zh-CN" altLang="en-US"/>
          </a:p>
        </p:txBody>
      </p:sp>
      <p:sp>
        <p:nvSpPr>
          <p:cNvPr id="6" name="文本框 5"/>
          <p:cNvSpPr txBox="1"/>
          <p:nvPr/>
        </p:nvSpPr>
        <p:spPr>
          <a:xfrm>
            <a:off x="2219325" y="2471420"/>
            <a:ext cx="1503680" cy="291465"/>
          </a:xfrm>
          <a:prstGeom prst="rect">
            <a:avLst/>
          </a:prstGeom>
          <a:noFill/>
        </p:spPr>
        <p:txBody>
          <a:bodyPr wrap="none" rtlCol="0" anchor="t">
            <a:spAutoFit/>
          </a:bodyPr>
          <a:p>
            <a:r>
              <a:rPr lang="zh-CN" altLang="en-US">
                <a:solidFill>
                  <a:schemeClr val="bg1"/>
                </a:solidFill>
                <a:latin typeface="Microsoft YaHei" panose="020B0503020204020204" pitchFamily="34" charset="-122"/>
                <a:ea typeface="Microsoft YaHei" panose="020B0503020204020204" pitchFamily="34" charset="-122"/>
                <a:sym typeface="+mn-ea"/>
              </a:rPr>
              <a:t>组成自然语言句子</a:t>
            </a:r>
            <a:endParaRPr lang="zh-CN" altLang="en-US"/>
          </a:p>
        </p:txBody>
      </p:sp>
      <p:cxnSp>
        <p:nvCxnSpPr>
          <p:cNvPr id="7" name="直接箭头连接符 6"/>
          <p:cNvCxnSpPr>
            <a:stCxn id="2" idx="2"/>
            <a:endCxn id="3" idx="0"/>
          </p:cNvCxnSpPr>
          <p:nvPr/>
        </p:nvCxnSpPr>
        <p:spPr>
          <a:xfrm>
            <a:off x="2976880" y="1143635"/>
            <a:ext cx="0" cy="73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3" idx="2"/>
            <a:endCxn id="4" idx="0"/>
          </p:cNvCxnSpPr>
          <p:nvPr/>
        </p:nvCxnSpPr>
        <p:spPr>
          <a:xfrm>
            <a:off x="2976880" y="1508125"/>
            <a:ext cx="0" cy="1530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4" idx="2"/>
            <a:endCxn id="5" idx="0"/>
          </p:cNvCxnSpPr>
          <p:nvPr/>
        </p:nvCxnSpPr>
        <p:spPr>
          <a:xfrm>
            <a:off x="2976880" y="1952625"/>
            <a:ext cx="0" cy="78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5" idx="2"/>
            <a:endCxn id="6" idx="0"/>
          </p:cNvCxnSpPr>
          <p:nvPr/>
        </p:nvCxnSpPr>
        <p:spPr>
          <a:xfrm flipH="1">
            <a:off x="2971165" y="2322195"/>
            <a:ext cx="5715" cy="149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300" fill="hold"/>
                                        <p:tgtEl>
                                          <p:spTgt spid="25"/>
                                        </p:tgtEl>
                                        <p:attrNameLst>
                                          <p:attrName>ppt_w</p:attrName>
                                        </p:attrNameLst>
                                      </p:cBhvr>
                                      <p:tavLst>
                                        <p:tav tm="0">
                                          <p:val>
                                            <p:fltVal val="0"/>
                                          </p:val>
                                        </p:tav>
                                        <p:tav tm="100000">
                                          <p:val>
                                            <p:strVal val="#ppt_w"/>
                                          </p:val>
                                        </p:tav>
                                      </p:tavLst>
                                    </p:anim>
                                    <p:anim calcmode="lin" valueType="num">
                                      <p:cBhvr>
                                        <p:cTn id="8" dur="300" fill="hold"/>
                                        <p:tgtEl>
                                          <p:spTgt spid="25"/>
                                        </p:tgtEl>
                                        <p:attrNameLst>
                                          <p:attrName>ppt_h</p:attrName>
                                        </p:attrNameLst>
                                      </p:cBhvr>
                                      <p:tavLst>
                                        <p:tav tm="0">
                                          <p:val>
                                            <p:fltVal val="0"/>
                                          </p:val>
                                        </p:tav>
                                        <p:tav tm="100000">
                                          <p:val>
                                            <p:strVal val="#ppt_h"/>
                                          </p:val>
                                        </p:tav>
                                      </p:tavLst>
                                    </p:anim>
                                    <p:animEffect transition="in" filter="fade">
                                      <p:cBhvr>
                                        <p:cTn id="9" dur="300"/>
                                        <p:tgtEl>
                                          <p:spTgt spid="2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300" fill="hold"/>
                                        <p:tgtEl>
                                          <p:spTgt spid="15"/>
                                        </p:tgtEl>
                                        <p:attrNameLst>
                                          <p:attrName>ppt_w</p:attrName>
                                        </p:attrNameLst>
                                      </p:cBhvr>
                                      <p:tavLst>
                                        <p:tav tm="0">
                                          <p:val>
                                            <p:fltVal val="0"/>
                                          </p:val>
                                        </p:tav>
                                        <p:tav tm="100000">
                                          <p:val>
                                            <p:strVal val="#ppt_w"/>
                                          </p:val>
                                        </p:tav>
                                      </p:tavLst>
                                    </p:anim>
                                    <p:anim calcmode="lin" valueType="num">
                                      <p:cBhvr>
                                        <p:cTn id="14" dur="300" fill="hold"/>
                                        <p:tgtEl>
                                          <p:spTgt spid="15"/>
                                        </p:tgtEl>
                                        <p:attrNameLst>
                                          <p:attrName>ppt_h</p:attrName>
                                        </p:attrNameLst>
                                      </p:cBhvr>
                                      <p:tavLst>
                                        <p:tav tm="0">
                                          <p:val>
                                            <p:fltVal val="0"/>
                                          </p:val>
                                        </p:tav>
                                        <p:tav tm="100000">
                                          <p:val>
                                            <p:strVal val="#ppt_h"/>
                                          </p:val>
                                        </p:tav>
                                      </p:tavLst>
                                    </p:anim>
                                    <p:animEffect transition="in" filter="fade">
                                      <p:cBhvr>
                                        <p:cTn id="15" dur="300"/>
                                        <p:tgtEl>
                                          <p:spTgt spid="1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300" fill="hold"/>
                                        <p:tgtEl>
                                          <p:spTgt spid="16"/>
                                        </p:tgtEl>
                                        <p:attrNameLst>
                                          <p:attrName>ppt_w</p:attrName>
                                        </p:attrNameLst>
                                      </p:cBhvr>
                                      <p:tavLst>
                                        <p:tav tm="0">
                                          <p:val>
                                            <p:fltVal val="0"/>
                                          </p:val>
                                        </p:tav>
                                        <p:tav tm="100000">
                                          <p:val>
                                            <p:strVal val="#ppt_w"/>
                                          </p:val>
                                        </p:tav>
                                      </p:tavLst>
                                    </p:anim>
                                    <p:anim calcmode="lin" valueType="num">
                                      <p:cBhvr>
                                        <p:cTn id="20" dur="300" fill="hold"/>
                                        <p:tgtEl>
                                          <p:spTgt spid="16"/>
                                        </p:tgtEl>
                                        <p:attrNameLst>
                                          <p:attrName>ppt_h</p:attrName>
                                        </p:attrNameLst>
                                      </p:cBhvr>
                                      <p:tavLst>
                                        <p:tav tm="0">
                                          <p:val>
                                            <p:fltVal val="0"/>
                                          </p:val>
                                        </p:tav>
                                        <p:tav tm="100000">
                                          <p:val>
                                            <p:strVal val="#ppt_h"/>
                                          </p:val>
                                        </p:tav>
                                      </p:tavLst>
                                    </p:anim>
                                    <p:animEffect transition="in" filter="fade">
                                      <p:cBhvr>
                                        <p:cTn id="21" dur="300"/>
                                        <p:tgtEl>
                                          <p:spTgt spid="16"/>
                                        </p:tgtEl>
                                      </p:cBhvr>
                                    </p:animEffect>
                                  </p:childTnLst>
                                </p:cTn>
                              </p:par>
                            </p:childTnLst>
                          </p:cTn>
                        </p:par>
                        <p:par>
                          <p:cTn id="22" fill="hold">
                            <p:stCondLst>
                              <p:cond delay="1500"/>
                            </p:stCondLst>
                            <p:childTnLst>
                              <p:par>
                                <p:cTn id="23" presetID="2" presetClass="entr" presetSubtype="3"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1+#ppt_w/2"/>
                                          </p:val>
                                        </p:tav>
                                        <p:tav tm="100000">
                                          <p:val>
                                            <p:strVal val="#ppt_x"/>
                                          </p:val>
                                        </p:tav>
                                      </p:tavLst>
                                    </p:anim>
                                    <p:anim calcmode="lin" valueType="num">
                                      <p:cBhvr additive="base">
                                        <p:cTn id="26" dur="500" fill="hold"/>
                                        <p:tgtEl>
                                          <p:spTgt spid="29"/>
                                        </p:tgtEl>
                                        <p:attrNameLst>
                                          <p:attrName>ppt_y</p:attrName>
                                        </p:attrNameLst>
                                      </p:cBhvr>
                                      <p:tavLst>
                                        <p:tav tm="0">
                                          <p:val>
                                            <p:strVal val="0-#ppt_h/2"/>
                                          </p:val>
                                        </p:tav>
                                        <p:tav tm="100000">
                                          <p:val>
                                            <p:strVal val="#ppt_y"/>
                                          </p:val>
                                        </p:tav>
                                      </p:tavLst>
                                    </p:anim>
                                  </p:childTnLst>
                                </p:cTn>
                              </p:par>
                              <p:par>
                                <p:cTn id="27" presetID="26" presetClass="emph" presetSubtype="0" fill="hold" nodeType="withEffect">
                                  <p:stCondLst>
                                    <p:cond delay="0"/>
                                  </p:stCondLst>
                                  <p:childTnLst>
                                    <p:animEffect transition="out" filter="fade">
                                      <p:cBhvr>
                                        <p:cTn id="28" dur="500" tmFilter="0, 0; .2, .5; .8, .5; 1, 0"/>
                                        <p:tgtEl>
                                          <p:spTgt spid="29"/>
                                        </p:tgtEl>
                                      </p:cBhvr>
                                    </p:animEffect>
                                    <p:animScale>
                                      <p:cBhvr>
                                        <p:cTn id="29" dur="250" autoRev="1" fill="hold"/>
                                        <p:tgtEl>
                                          <p:spTgt spid="29"/>
                                        </p:tgtEl>
                                      </p:cBhvr>
                                      <p:by x="105000" y="105000"/>
                                    </p:animScale>
                                  </p:childTnLst>
                                </p:cTn>
                              </p:par>
                            </p:childTnLst>
                          </p:cTn>
                        </p:par>
                        <p:par>
                          <p:cTn id="30" fill="hold">
                            <p:stCondLst>
                              <p:cond delay="2000"/>
                            </p:stCondLst>
                            <p:childTnLst>
                              <p:par>
                                <p:cTn id="31" presetID="2" presetClass="entr" presetSubtype="8"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0-#ppt_w/2"/>
                                          </p:val>
                                        </p:tav>
                                        <p:tav tm="100000">
                                          <p:val>
                                            <p:strVal val="#ppt_x"/>
                                          </p:val>
                                        </p:tav>
                                      </p:tavLst>
                                    </p:anim>
                                    <p:anim calcmode="lin" valueType="num">
                                      <p:cBhvr additive="base">
                                        <p:cTn id="34" dur="500" fill="hold"/>
                                        <p:tgtEl>
                                          <p:spTgt spid="34"/>
                                        </p:tgtEl>
                                        <p:attrNameLst>
                                          <p:attrName>ppt_y</p:attrName>
                                        </p:attrNameLst>
                                      </p:cBhvr>
                                      <p:tavLst>
                                        <p:tav tm="0">
                                          <p:val>
                                            <p:strVal val="#ppt_y"/>
                                          </p:val>
                                        </p:tav>
                                        <p:tav tm="100000">
                                          <p:val>
                                            <p:strVal val="#ppt_y"/>
                                          </p:val>
                                        </p:tav>
                                      </p:tavLst>
                                    </p:anim>
                                  </p:childTnLst>
                                </p:cTn>
                              </p:par>
                              <p:par>
                                <p:cTn id="35" presetID="26" presetClass="emph" presetSubtype="0" fill="hold" nodeType="withEffect">
                                  <p:stCondLst>
                                    <p:cond delay="0"/>
                                  </p:stCondLst>
                                  <p:childTnLst>
                                    <p:animEffect transition="out" filter="fade">
                                      <p:cBhvr>
                                        <p:cTn id="36" dur="500" tmFilter="0, 0; .2, .5; .8, .5; 1, 0"/>
                                        <p:tgtEl>
                                          <p:spTgt spid="34"/>
                                        </p:tgtEl>
                                      </p:cBhvr>
                                    </p:animEffect>
                                    <p:animScale>
                                      <p:cBhvr>
                                        <p:cTn id="37" dur="250"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08" name="图片 5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文本框 60"/>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Microsoft YaHei" panose="020B0503020204020204" pitchFamily="34" charset="-122"/>
                <a:ea typeface="Microsoft YaHei" panose="020B0503020204020204" pitchFamily="34" charset="-122"/>
              </a:rPr>
              <a:t>研究方法</a:t>
            </a:r>
            <a:endParaRPr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pic>
        <p:nvPicPr>
          <p:cNvPr id="2" name="图片 1" descr="QQ截图20211128182036"/>
          <p:cNvPicPr>
            <a:picLocks noChangeAspect="1"/>
          </p:cNvPicPr>
          <p:nvPr/>
        </p:nvPicPr>
        <p:blipFill>
          <a:blip r:embed="rId2"/>
          <a:stretch>
            <a:fillRect/>
          </a:stretch>
        </p:blipFill>
        <p:spPr>
          <a:xfrm>
            <a:off x="527685" y="2389505"/>
            <a:ext cx="8088630" cy="1322705"/>
          </a:xfrm>
          <a:prstGeom prst="rect">
            <a:avLst/>
          </a:prstGeom>
        </p:spPr>
      </p:pic>
      <p:sp>
        <p:nvSpPr>
          <p:cNvPr id="100" name="文本框 99"/>
          <p:cNvSpPr txBox="1"/>
          <p:nvPr/>
        </p:nvSpPr>
        <p:spPr>
          <a:xfrm>
            <a:off x="1297305" y="1070610"/>
            <a:ext cx="6548755" cy="953135"/>
          </a:xfrm>
          <a:prstGeom prst="rect">
            <a:avLst/>
          </a:prstGeom>
          <a:noFill/>
          <a:ln w="9525">
            <a:noFill/>
          </a:ln>
        </p:spPr>
        <p:txBody>
          <a:bodyPr wrap="square">
            <a:spAutoFit/>
          </a:bodyPr>
          <a:p>
            <a:pPr marL="0" indent="266700"/>
            <a:r>
              <a:rPr lang="zh-CN" altLang="en-US" sz="1400" b="0">
                <a:solidFill>
                  <a:schemeClr val="bg1"/>
                </a:solidFill>
                <a:latin typeface="Microsoft YaHei" panose="020B0503020204020204" pitchFamily="34" charset="-122"/>
                <a:ea typeface="Microsoft YaHei" panose="020B0503020204020204" pitchFamily="34" charset="-122"/>
              </a:rPr>
              <a:t>如圖所示，</a:t>
            </a:r>
            <a:r>
              <a:rPr lang="zh-CN" altLang="en-US" sz="1400" b="0">
                <a:solidFill>
                  <a:schemeClr val="bg1"/>
                </a:solidFill>
                <a:latin typeface="Microsoft YaHei" panose="020B0503020204020204" pitchFamily="34" charset="-122"/>
                <a:ea typeface="Microsoft YaHei" panose="020B0503020204020204" pitchFamily="34" charset="-122"/>
              </a:rPr>
              <a:t>文中的設計包括三個主要組件：視覺輸出生成 (Visual Output Generation)、圖像/視頻理解 (Image/video understanding) 和自然語言生成 (Natural Language Generation)。主要輸入包括可視化軟件（可執行程序），也可以使用软件任何可用的输入(例如，测试用例)。</a:t>
            </a:r>
            <a:endParaRPr lang="zh-CN" altLang="en-US" sz="1400" b="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方正正黑简体"/>
        <a:ea typeface="方正正黑简体"/>
        <a:cs typeface=""/>
      </a:majorFont>
      <a:minorFont>
        <a:latin typeface="方正正黑简体"/>
        <a:ea typeface="方正正黑简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4080</Words>
  <Application>WPS 演示</Application>
  <PresentationFormat>全屏显示(16:9)</PresentationFormat>
  <Paragraphs>263</Paragraphs>
  <Slides>30</Slides>
  <Notes>29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30</vt:i4>
      </vt:variant>
    </vt:vector>
  </HeadingPairs>
  <TitlesOfParts>
    <vt:vector size="43" baseType="lpstr">
      <vt:lpstr>Arial</vt:lpstr>
      <vt:lpstr>SimSun</vt:lpstr>
      <vt:lpstr>Wingdings</vt:lpstr>
      <vt:lpstr>方正正黑简体</vt:lpstr>
      <vt:lpstr>SimHei</vt:lpstr>
      <vt:lpstr>Microsoft YaHei</vt:lpstr>
      <vt:lpstr>Calibri</vt:lpstr>
      <vt:lpstr>方正正纤黑简体</vt:lpstr>
      <vt:lpstr>Arial Unicode MS</vt:lpstr>
      <vt:lpstr>FontAwesome</vt:lpstr>
      <vt:lpstr>Segoe Print</vt:lpstr>
      <vt:lpstr>方正正黑简体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-TENG</cp:lastModifiedBy>
  <cp:revision>27</cp:revision>
  <dcterms:created xsi:type="dcterms:W3CDTF">2021-11-28T09:41:00Z</dcterms:created>
  <dcterms:modified xsi:type="dcterms:W3CDTF">2021-11-28T17:50:07Z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61D91DA551D041AEB3131ABE804994DE</vt:lpwstr>
  </property>
  <property fmtid="{D5CDD505-2E9C-101B-9397-08002B2CF9AE}" pid="3" name="KSOProductBuildVer">
    <vt:lpwstr>2052-11.1.0.11045</vt:lpwstr>
  </property>
</Properties>
</file>